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21"/>
  </p:notesMasterIdLst>
  <p:sldIdLst>
    <p:sldId id="256" r:id="rId3"/>
    <p:sldId id="266" r:id="rId4"/>
    <p:sldId id="283" r:id="rId5"/>
    <p:sldId id="282" r:id="rId6"/>
    <p:sldId id="270" r:id="rId7"/>
    <p:sldId id="269" r:id="rId8"/>
    <p:sldId id="271" r:id="rId9"/>
    <p:sldId id="287" r:id="rId10"/>
    <p:sldId id="288" r:id="rId11"/>
    <p:sldId id="289" r:id="rId12"/>
    <p:sldId id="290" r:id="rId13"/>
    <p:sldId id="286" r:id="rId14"/>
    <p:sldId id="257" r:id="rId15"/>
    <p:sldId id="258" r:id="rId16"/>
    <p:sldId id="259" r:id="rId17"/>
    <p:sldId id="260" r:id="rId18"/>
    <p:sldId id="261" r:id="rId19"/>
    <p:sldId id="262" r:id="rId20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34" autoAdjust="0"/>
    <p:restoredTop sz="94660"/>
  </p:normalViewPr>
  <p:slideViewPr>
    <p:cSldViewPr snapToGrid="0">
      <p:cViewPr varScale="1">
        <p:scale>
          <a:sx n="83" d="100"/>
          <a:sy n="83" d="100"/>
        </p:scale>
        <p:origin x="9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C10CD-59B6-4C27-B0DD-990246051360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AC0DD-2060-4992-BCE3-761C86E414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83532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7FB111-DCC9-4F78-8D69-6879436426DA}" type="slidenum">
              <a:rPr kumimoji="0" lang="hu-H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6619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7FB111-DCC9-4F78-8D69-6879436426DA}" type="slidenum">
              <a:rPr kumimoji="0" lang="hu-H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906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AA40-C0F8-4F3F-8388-F8EBF4D1D140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4B2F9-BEDD-4FA8-9C92-A2DAA6DB86D0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C84CBBD-FD85-408B-8292-F3AE34A40C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979" y="339140"/>
            <a:ext cx="1429465" cy="96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6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AA40-C0F8-4F3F-8388-F8EBF4D1D140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4B2F9-BEDD-4FA8-9C92-A2DAA6DB86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842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AA40-C0F8-4F3F-8388-F8EBF4D1D140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4B2F9-BEDD-4FA8-9C92-A2DAA6DB86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761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/>
            <a:fld id="{C437D9C6-D51F-4158-A135-7635455468A2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 defTabSz="342900"/>
              <a:t>2025. 10. 06.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/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3C6ED92C-FAD9-484A-9535-3D60BD5B6B01}" type="slidenum">
              <a:rPr lang="hu-HU" smtClean="0">
                <a:solidFill>
                  <a:srgbClr val="90C226"/>
                </a:solidFill>
              </a:rPr>
              <a:pPr defTabSz="342900"/>
              <a:t>‹#›</a:t>
            </a:fld>
            <a:endParaRPr lang="hu-HU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97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2160589"/>
            <a:ext cx="3138026" cy="38807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2160590"/>
            <a:ext cx="3138026" cy="388077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/>
            <a:fld id="{C437D9C6-D51F-4158-A135-7635455468A2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 defTabSz="342900"/>
              <a:t>2025. 10. 06.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/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3C6ED92C-FAD9-484A-9535-3D60BD5B6B01}" type="slidenum">
              <a:rPr lang="hu-HU" smtClean="0">
                <a:solidFill>
                  <a:srgbClr val="90C226"/>
                </a:solidFill>
              </a:rPr>
              <a:pPr defTabSz="342900"/>
              <a:t>‹#›</a:t>
            </a:fld>
            <a:endParaRPr lang="hu-HU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66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34036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/>
            <a:fld id="{C437D9C6-D51F-4158-A135-7635455468A2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 defTabSz="342900"/>
              <a:t>2025. 10. 06.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/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3C6ED92C-FAD9-484A-9535-3D60BD5B6B01}" type="slidenum">
              <a:rPr lang="hu-HU" smtClean="0">
                <a:solidFill>
                  <a:srgbClr val="90C226"/>
                </a:solidFill>
              </a:rPr>
              <a:pPr defTabSz="342900"/>
              <a:t>‹#›</a:t>
            </a:fld>
            <a:endParaRPr lang="hu-HU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73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2404534"/>
            <a:ext cx="5825202" cy="1646302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4050834"/>
            <a:ext cx="582520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/>
            <a:fld id="{C437D9C6-D51F-4158-A135-7635455468A2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 defTabSz="342900"/>
              <a:t>2025. 10. 06.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/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3C6ED92C-FAD9-484A-9535-3D60BD5B6B01}" type="slidenum">
              <a:rPr lang="hu-HU" smtClean="0">
                <a:solidFill>
                  <a:srgbClr val="90C226"/>
                </a:solidFill>
              </a:rPr>
              <a:pPr defTabSz="342900"/>
              <a:t>‹#›</a:t>
            </a:fld>
            <a:endParaRPr lang="hu-HU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6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2658533"/>
            <a:ext cx="3538728" cy="576262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3243263"/>
            <a:ext cx="3538728" cy="2632605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2658533"/>
            <a:ext cx="3538728" cy="576262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3243263"/>
            <a:ext cx="3538728" cy="2632605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F6F4C-7C16-4491-A761-4AE0F24C747F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00DE-FA1B-41F6-875E-28C241913205}" type="slidenum">
              <a:rPr lang="hu-HU" smtClean="0"/>
              <a:t>‹#›</a:t>
            </a:fld>
            <a:endParaRPr lang="hu-H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2421466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4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AA40-C0F8-4F3F-8388-F8EBF4D1D140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4B2F9-BEDD-4FA8-9C92-A2DAA6DB86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913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AA40-C0F8-4F3F-8388-F8EBF4D1D140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4B2F9-BEDD-4FA8-9C92-A2DAA6DB86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661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AA40-C0F8-4F3F-8388-F8EBF4D1D140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4B2F9-BEDD-4FA8-9C92-A2DAA6DB86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93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AA40-C0F8-4F3F-8388-F8EBF4D1D140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4B2F9-BEDD-4FA8-9C92-A2DAA6DB86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176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AA40-C0F8-4F3F-8388-F8EBF4D1D140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4B2F9-BEDD-4FA8-9C92-A2DAA6DB86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0701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AA40-C0F8-4F3F-8388-F8EBF4D1D140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4B2F9-BEDD-4FA8-9C92-A2DAA6DB86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151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AA40-C0F8-4F3F-8388-F8EBF4D1D140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4B2F9-BEDD-4FA8-9C92-A2DAA6DB86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789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AA40-C0F8-4F3F-8388-F8EBF4D1D140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4B2F9-BEDD-4FA8-9C92-A2DAA6DB86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087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8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DAA40-C0F8-4F3F-8388-F8EBF4D1D140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4B2F9-BEDD-4FA8-9C92-A2DAA6DB86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3760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7D9C6-D51F-4158-A135-7635455468A2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3C6ED92C-FAD9-484A-9535-3D60BD5B6B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6542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0204C5-A437-4580-A4B4-86D8B53CE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6654"/>
            <a:ext cx="6858000" cy="1790700"/>
          </a:xfrm>
        </p:spPr>
        <p:txBody>
          <a:bodyPr anchor="ctr"/>
          <a:lstStyle/>
          <a:p>
            <a:r>
              <a:rPr lang="hu-HU" b="1" spc="100" dirty="0">
                <a:solidFill>
                  <a:schemeClr val="accent6">
                    <a:lumMod val="75000"/>
                  </a:schemeClr>
                </a:solidFill>
              </a:rPr>
              <a:t>SPORTOS BORSOD SPORTEGYESÜLET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9EEDBDF-8434-4A75-A51F-BC657B6D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166" y="2063578"/>
            <a:ext cx="8470557" cy="4258722"/>
          </a:xfrm>
        </p:spPr>
        <p:txBody>
          <a:bodyPr anchor="ctr">
            <a:normAutofit fontScale="32500" lnSpcReduction="20000"/>
          </a:bodyPr>
          <a:lstStyle/>
          <a:p>
            <a:pPr marL="257175" indent="-257175" algn="l">
              <a:buFont typeface="Wingdings" panose="05000000000000000000" pitchFamily="2" charset="2"/>
              <a:buChar char="v"/>
            </a:pPr>
            <a:r>
              <a:rPr lang="hu-HU" sz="8000" b="1" dirty="0">
                <a:solidFill>
                  <a:srgbClr val="000000"/>
                </a:solidFill>
                <a:latin typeface="Cabin"/>
              </a:rPr>
              <a:t>Borsodi Természetjáró Egyesület</a:t>
            </a:r>
          </a:p>
          <a:p>
            <a:pPr marL="257175" indent="-257175" algn="l">
              <a:buFont typeface="Wingdings" panose="05000000000000000000" pitchFamily="2" charset="2"/>
              <a:buChar char="v"/>
            </a:pPr>
            <a:r>
              <a:rPr lang="hu-HU" sz="8000" b="1" dirty="0">
                <a:solidFill>
                  <a:srgbClr val="000000"/>
                </a:solidFill>
                <a:latin typeface="Cabin"/>
              </a:rPr>
              <a:t>KERÉKPÁROS Szakosztály</a:t>
            </a:r>
          </a:p>
          <a:p>
            <a:pPr marL="257175" indent="-257175" algn="l">
              <a:buFont typeface="Wingdings" panose="05000000000000000000" pitchFamily="2" charset="2"/>
              <a:buChar char="v"/>
            </a:pPr>
            <a:r>
              <a:rPr lang="hu-HU" sz="8000" b="1" dirty="0">
                <a:solidFill>
                  <a:srgbClr val="000000"/>
                </a:solidFill>
                <a:latin typeface="Cabin"/>
              </a:rPr>
              <a:t>TÚRA Szakosztály</a:t>
            </a:r>
          </a:p>
          <a:p>
            <a:pPr marL="257175" indent="-257175" algn="l">
              <a:buFont typeface="Wingdings" panose="05000000000000000000" pitchFamily="2" charset="2"/>
              <a:buChar char="v"/>
            </a:pPr>
            <a:r>
              <a:rPr lang="hu-HU" sz="8000" b="1" dirty="0">
                <a:solidFill>
                  <a:srgbClr val="000000"/>
                </a:solidFill>
                <a:latin typeface="Cabin"/>
              </a:rPr>
              <a:t>FUTÓ Szakosztály</a:t>
            </a:r>
          </a:p>
          <a:p>
            <a:pPr defTabSz="609600">
              <a:tabLst>
                <a:tab pos="3135313" algn="l"/>
                <a:tab pos="3225800" algn="l"/>
              </a:tabLst>
            </a:pPr>
            <a:r>
              <a:rPr lang="hu-HU" sz="8000" b="1" dirty="0">
                <a:solidFill>
                  <a:srgbClr val="000000"/>
                </a:solidFill>
                <a:latin typeface="Cabin"/>
              </a:rPr>
              <a:t>A weblap készítői:</a:t>
            </a:r>
          </a:p>
          <a:p>
            <a:pPr marL="274638" indent="-274638">
              <a:buFont typeface="Wingdings" panose="05000000000000000000" pitchFamily="2" charset="2"/>
              <a:buChar char="§"/>
              <a:tabLst>
                <a:tab pos="444500" algn="l"/>
              </a:tabLst>
            </a:pPr>
            <a:r>
              <a:rPr lang="hu-HU" sz="8000" b="1" dirty="0" err="1">
                <a:solidFill>
                  <a:srgbClr val="000000"/>
                </a:solidFill>
                <a:latin typeface="Cabin"/>
              </a:rPr>
              <a:t>Bánóczi</a:t>
            </a:r>
            <a:r>
              <a:rPr lang="hu-HU" sz="8000" b="1" dirty="0">
                <a:solidFill>
                  <a:srgbClr val="000000"/>
                </a:solidFill>
                <a:latin typeface="Cabin"/>
              </a:rPr>
              <a:t> Kálmán László – Miskolc (központ)</a:t>
            </a:r>
          </a:p>
          <a:p>
            <a:pPr marL="444500" indent="-260350">
              <a:buFont typeface="Wingdings" panose="05000000000000000000" pitchFamily="2" charset="2"/>
              <a:buChar char="§"/>
            </a:pPr>
            <a:r>
              <a:rPr lang="hu-HU" sz="8000" b="1" dirty="0">
                <a:solidFill>
                  <a:srgbClr val="000000"/>
                </a:solidFill>
                <a:latin typeface="Cabin"/>
              </a:rPr>
              <a:t>Sike Dalma Dóra – Kazincbarcika</a:t>
            </a:r>
          </a:p>
          <a:p>
            <a:pPr marL="444500" indent="-260350">
              <a:buFont typeface="Wingdings" panose="05000000000000000000" pitchFamily="2" charset="2"/>
              <a:buChar char="§"/>
            </a:pPr>
            <a:r>
              <a:rPr lang="hu-HU" sz="8000" b="1" dirty="0">
                <a:solidFill>
                  <a:srgbClr val="000000"/>
                </a:solidFill>
                <a:latin typeface="Cabin"/>
              </a:rPr>
              <a:t>Nagyné Száva Natália – Ózd </a:t>
            </a:r>
          </a:p>
          <a:p>
            <a:endParaRPr lang="hu-HU" sz="6200" dirty="0">
              <a:solidFill>
                <a:srgbClr val="00B0F0"/>
              </a:solidFill>
            </a:endParaRPr>
          </a:p>
          <a:p>
            <a:r>
              <a:rPr lang="hu-HU" sz="7200" b="1" dirty="0">
                <a:solidFill>
                  <a:srgbClr val="00B0F0"/>
                </a:solidFill>
              </a:rPr>
              <a:t>https://sportosborsod.byethost31.com/</a:t>
            </a:r>
            <a:br>
              <a:rPr lang="hu-HU" sz="7200" b="1" dirty="0">
                <a:solidFill>
                  <a:srgbClr val="00B0F0"/>
                </a:solidFill>
              </a:rPr>
            </a:br>
            <a:endParaRPr lang="hu-HU" sz="7200" b="1" dirty="0">
              <a:solidFill>
                <a:srgbClr val="00B0F0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05C7A8B-9D33-4101-873F-9EDC1E172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02" y="2038819"/>
            <a:ext cx="2143898" cy="155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5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b="1" dirty="0" smtClean="0"/>
              <a:t>A </a:t>
            </a:r>
            <a:r>
              <a:rPr lang="hu-HU" dirty="0"/>
              <a:t>Miskolci szakágkínálatunk</a:t>
            </a:r>
            <a:r>
              <a:rPr lang="hu-HU" b="1" dirty="0" smtClean="0"/>
              <a:t> weboldal fő funkciói és működése</a:t>
            </a:r>
            <a:r>
              <a:rPr lang="hu-HU" dirty="0" smtClean="0"/>
              <a:t>.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hu-HU" dirty="0" smtClean="0"/>
              <a:t>AI generált alkalmazások</a:t>
            </a:r>
            <a:endParaRPr lang="hu-HU" dirty="0"/>
          </a:p>
        </p:txBody>
      </p:sp>
      <p:pic>
        <p:nvPicPr>
          <p:cNvPr id="7" name="Tartalom helye 6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19" y="3289698"/>
            <a:ext cx="3318599" cy="1974056"/>
          </a:xfrm>
        </p:spPr>
      </p:pic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hu-HU" dirty="0" smtClean="0"/>
              <a:t>az </a:t>
            </a:r>
            <a:r>
              <a:rPr lang="hu-HU" dirty="0" err="1" smtClean="0"/>
              <a:t>eddzők</a:t>
            </a:r>
            <a:r>
              <a:rPr lang="hu-HU" dirty="0" smtClean="0"/>
              <a:t> bemutatása </a:t>
            </a:r>
            <a:r>
              <a:rPr lang="hu-HU" dirty="0" err="1" smtClean="0"/>
              <a:t>you</a:t>
            </a:r>
            <a:r>
              <a:rPr lang="hu-HU" dirty="0" smtClean="0"/>
              <a:t> </a:t>
            </a:r>
            <a:r>
              <a:rPr lang="hu-HU" dirty="0" err="1" smtClean="0"/>
              <a:t>tube</a:t>
            </a:r>
            <a:r>
              <a:rPr lang="hu-HU" dirty="0" smtClean="0"/>
              <a:t> videoval</a:t>
            </a:r>
            <a:endParaRPr lang="hu-HU" dirty="0"/>
          </a:p>
        </p:txBody>
      </p:sp>
      <p:pic>
        <p:nvPicPr>
          <p:cNvPr id="8" name="Tartalom helye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57" y="2736056"/>
            <a:ext cx="3419690" cy="2536686"/>
          </a:xfrm>
        </p:spPr>
      </p:pic>
    </p:spTree>
    <p:extLst>
      <p:ext uri="{BB962C8B-B14F-4D97-AF65-F5344CB8AC3E}">
        <p14:creationId xmlns:p14="http://schemas.microsoft.com/office/powerpoint/2010/main" val="123975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b="1" dirty="0" smtClean="0"/>
              <a:t>A csapaton belüli munkamegosztást, használt projektszervezési eszközök.</a:t>
            </a:r>
            <a:endParaRPr lang="hu-HU" b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u-HU" dirty="0" smtClean="0"/>
          </a:p>
          <a:p>
            <a:r>
              <a:rPr lang="hu-HU" dirty="0"/>
              <a:t>Ha WordPress alapú weboldalt készítetek, a hatékony munkavégzéshez és csapatmunkához számos </a:t>
            </a:r>
            <a:r>
              <a:rPr lang="hu-HU" b="1" dirty="0"/>
              <a:t>projektszervezési eszközt</a:t>
            </a:r>
            <a:r>
              <a:rPr lang="hu-HU" dirty="0"/>
              <a:t> használhattok. Ezek segítenek a tervezésben, feladatkövetésben, verziókezelésben, dokumentációban és kommunikációban is.</a:t>
            </a:r>
          </a:p>
          <a:p>
            <a:r>
              <a:rPr lang="hu-HU" dirty="0"/>
              <a:t>Íme a leggyakrabban használt projektszervezési eszközök egy WordPress projekt során:</a:t>
            </a:r>
          </a:p>
          <a:p>
            <a:r>
              <a:rPr lang="hu-HU" dirty="0" err="1" smtClean="0"/>
              <a:t>Git,Github</a:t>
            </a:r>
            <a:r>
              <a:rPr lang="hu-HU" dirty="0" smtClean="0"/>
              <a:t>=verziókezeléshez, </a:t>
            </a:r>
          </a:p>
          <a:p>
            <a:r>
              <a:rPr lang="hu-HU" dirty="0" err="1" smtClean="0"/>
              <a:t>Trello</a:t>
            </a:r>
            <a:r>
              <a:rPr lang="hu-HU" dirty="0" smtClean="0"/>
              <a:t> = Használható a weboldal tervezésének, fejlesztésének és tartalomkészítésének </a:t>
            </a:r>
            <a:r>
              <a:rPr lang="hu-HU" dirty="0" err="1" smtClean="0"/>
              <a:t>lépésenkénti</a:t>
            </a:r>
            <a:r>
              <a:rPr lang="hu-HU" dirty="0" smtClean="0"/>
              <a:t> nyomon követésére.</a:t>
            </a:r>
          </a:p>
          <a:p>
            <a:r>
              <a:rPr lang="hu-HU" dirty="0" smtClean="0"/>
              <a:t>Google Drive =Képek, logók, dizájntervek, megbeszélések jegyzőkönyveinek tárolására is alkalmas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361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1205" y="1191523"/>
            <a:ext cx="6447501" cy="1344133"/>
          </a:xfrm>
        </p:spPr>
        <p:txBody>
          <a:bodyPr>
            <a:normAutofit/>
          </a:bodyPr>
          <a:lstStyle/>
          <a:p>
            <a:pPr algn="ctr"/>
            <a:r>
              <a:rPr lang="hu-HU" sz="3600" b="1" dirty="0"/>
              <a:t>Örömmel mutatom be a sportünnepségi weboldalam!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0" y="2450755"/>
            <a:ext cx="6261092" cy="3263504"/>
          </a:xfrm>
        </p:spPr>
      </p:pic>
    </p:spTree>
    <p:extLst>
      <p:ext uri="{BB962C8B-B14F-4D97-AF65-F5344CB8AC3E}">
        <p14:creationId xmlns:p14="http://schemas.microsoft.com/office/powerpoint/2010/main" val="59949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8001" y="857250"/>
            <a:ext cx="6447501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hu-HU" sz="3225" b="1" dirty="0"/>
              <a:t>Története, elhelyezkedése, megközelítése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sz="half" idx="1"/>
          </p:nvPr>
        </p:nvSpPr>
        <p:spPr>
          <a:xfrm>
            <a:off x="508001" y="2149441"/>
            <a:ext cx="3138026" cy="3737009"/>
          </a:xfrm>
        </p:spPr>
        <p:txBody>
          <a:bodyPr>
            <a:normAutofit fontScale="92500" lnSpcReduction="10000"/>
          </a:bodyPr>
          <a:lstStyle/>
          <a:p>
            <a:pPr marL="214313" indent="-214313">
              <a:spcAft>
                <a:spcPts val="1350"/>
              </a:spcAft>
              <a:buClr>
                <a:srgbClr val="0070C0"/>
              </a:buClr>
              <a:buSzPct val="120000"/>
              <a:buFont typeface="Webdings" panose="05030102010509060703" pitchFamily="18" charset="2"/>
              <a:buChar char=""/>
            </a:pPr>
            <a:r>
              <a:rPr lang="hu-HU" dirty="0"/>
              <a:t>A mai Kazincbarcika 1947-ben alakult meg </a:t>
            </a:r>
            <a:r>
              <a:rPr lang="hu-HU" dirty="0" err="1"/>
              <a:t>Sajókazinc</a:t>
            </a:r>
            <a:r>
              <a:rPr lang="hu-HU" dirty="0"/>
              <a:t> és Barcika egyesülésével, majd 1954-ben városi rangot kapott.</a:t>
            </a:r>
            <a:br>
              <a:rPr lang="hu-HU" dirty="0"/>
            </a:br>
            <a:r>
              <a:rPr lang="hu-HU" dirty="0"/>
              <a:t>A város a 20. század közepén iparvárosként fejlődött. </a:t>
            </a:r>
          </a:p>
          <a:p>
            <a:pPr marL="214313" indent="-214313">
              <a:spcAft>
                <a:spcPts val="1350"/>
              </a:spcAft>
              <a:buClr>
                <a:srgbClr val="0070C0"/>
              </a:buClr>
              <a:buSzPct val="120000"/>
              <a:buFont typeface="Webdings" panose="05030102010509060703" pitchFamily="18" charset="2"/>
              <a:buChar char=""/>
            </a:pPr>
            <a:r>
              <a:rPr lang="hu-HU" b="1" dirty="0"/>
              <a:t>Földrajzi elhelyezkedés:</a:t>
            </a:r>
            <a:r>
              <a:rPr lang="hu-HU" dirty="0"/>
              <a:t> A borsodi iparvidéken, a Sajó völgyében található. A megyeszékhely Miskolctól észak-északnyugatra helyezkedik el. </a:t>
            </a:r>
          </a:p>
          <a:p>
            <a:pPr marL="214313" indent="-214313">
              <a:spcAft>
                <a:spcPts val="1350"/>
              </a:spcAft>
              <a:buClr>
                <a:srgbClr val="0070C0"/>
              </a:buClr>
              <a:buSzPct val="120000"/>
              <a:buFont typeface="Webdings" panose="05030102010509060703" pitchFamily="18" charset="2"/>
              <a:buChar char=""/>
            </a:pPr>
            <a:r>
              <a:rPr lang="hu-HU" b="1" dirty="0"/>
              <a:t>Megközelíthetőség: 	Autópályán:</a:t>
            </a:r>
            <a:r>
              <a:rPr lang="hu-HU" dirty="0"/>
              <a:t> Az M3-as és az M30-as autópályán, valamint a 26-os főúton közelíthető meg.                	</a:t>
            </a:r>
            <a:r>
              <a:rPr lang="hu-HU" b="1" dirty="0"/>
              <a:t>Vasúton: </a:t>
            </a:r>
            <a:r>
              <a:rPr lang="hu-HU" dirty="0"/>
              <a:t>A 92-es számú (Miskolc – Bánréve – Ózd) vasútvonalon érhető el. </a:t>
            </a:r>
          </a:p>
          <a:p>
            <a:pPr marL="214313" indent="-214313">
              <a:spcAft>
                <a:spcPts val="1350"/>
              </a:spcAft>
              <a:buClr>
                <a:srgbClr val="0070C0"/>
              </a:buClr>
              <a:buSzPct val="120000"/>
              <a:buFont typeface="Webdings" panose="05030102010509060703" pitchFamily="18" charset="2"/>
              <a:buChar char=""/>
            </a:pPr>
            <a:endParaRPr lang="hu-HU" dirty="0"/>
          </a:p>
          <a:p>
            <a:pPr marL="214313" indent="-214313">
              <a:spcAft>
                <a:spcPts val="1350"/>
              </a:spcAft>
              <a:buClr>
                <a:srgbClr val="0070C0"/>
              </a:buClr>
              <a:buSzPct val="120000"/>
              <a:buFont typeface="Webdings" panose="05030102010509060703" pitchFamily="18" charset="2"/>
              <a:buChar char=""/>
            </a:pPr>
            <a:endParaRPr lang="hu-HU" dirty="0"/>
          </a:p>
        </p:txBody>
      </p:sp>
      <p:pic>
        <p:nvPicPr>
          <p:cNvPr id="6" name="Tartalom helye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27" y="1553114"/>
            <a:ext cx="4370069" cy="42779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07169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66391" y="874613"/>
            <a:ext cx="6455147" cy="1004868"/>
          </a:xfrm>
        </p:spPr>
        <p:txBody>
          <a:bodyPr>
            <a:normAutofit/>
          </a:bodyPr>
          <a:lstStyle/>
          <a:p>
            <a:pPr algn="ctr"/>
            <a:r>
              <a:rPr lang="hu-HU" sz="3225" b="1" dirty="0"/>
              <a:t>A weboldal létrehozás célja</a:t>
            </a:r>
            <a:endParaRPr lang="hu-HU" b="1" dirty="0">
              <a:solidFill>
                <a:srgbClr val="0070C0"/>
              </a:solidFill>
            </a:endParaRP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533" y="1620341"/>
            <a:ext cx="2632011" cy="257708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églalap 6"/>
          <p:cNvSpPr/>
          <p:nvPr/>
        </p:nvSpPr>
        <p:spPr>
          <a:xfrm>
            <a:off x="-24493" y="2383906"/>
            <a:ext cx="4048626" cy="2151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endParaRPr lang="hu-HU" sz="1350" dirty="0">
              <a:solidFill>
                <a:prstClr val="black"/>
              </a:solidFill>
              <a:latin typeface="Trebuchet MS" panose="020B0603020202020204"/>
            </a:endParaRPr>
          </a:p>
          <a:p>
            <a:pPr marL="214313" indent="-214313" defTabSz="342900">
              <a:lnSpc>
                <a:spcPct val="90000"/>
              </a:lnSpc>
              <a:spcAft>
                <a:spcPts val="750"/>
              </a:spcAft>
              <a:buClr>
                <a:srgbClr val="0070C0"/>
              </a:buClr>
              <a:buSzPct val="120000"/>
              <a:buFont typeface="Webdings" panose="05030102010509060703" pitchFamily="18" charset="2"/>
              <a:buChar char=""/>
            </a:pPr>
            <a:r>
              <a:rPr lang="hu-HU" sz="1275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A sportolásnak lehet ünnepélyes formája is</a:t>
            </a:r>
          </a:p>
          <a:p>
            <a:pPr defTabSz="342900">
              <a:lnSpc>
                <a:spcPct val="90000"/>
              </a:lnSpc>
              <a:spcAft>
                <a:spcPts val="750"/>
              </a:spcAft>
              <a:buClr>
                <a:srgbClr val="0070C0"/>
              </a:buClr>
              <a:buSzPct val="120000"/>
            </a:pPr>
            <a:endParaRPr lang="hu-HU" sz="1275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214313" indent="-214313" defTabSz="342900">
              <a:lnSpc>
                <a:spcPct val="90000"/>
              </a:lnSpc>
              <a:spcAft>
                <a:spcPts val="750"/>
              </a:spcAft>
              <a:buClr>
                <a:srgbClr val="0070C0"/>
              </a:buClr>
              <a:buSzPct val="120000"/>
              <a:buFont typeface="Webdings" panose="05030102010509060703" pitchFamily="18" charset="2"/>
              <a:buChar char=""/>
            </a:pPr>
            <a:r>
              <a:rPr lang="hu-HU" sz="1275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A </a:t>
            </a:r>
            <a:r>
              <a:rPr lang="hu-HU" sz="1275" dirty="0" err="1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Kolorfutás</a:t>
            </a:r>
            <a:r>
              <a:rPr lang="hu-HU" sz="1275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 és a Tour De </a:t>
            </a:r>
            <a:r>
              <a:rPr lang="hu-HU" sz="1275" dirty="0" err="1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Hongrie</a:t>
            </a:r>
            <a:r>
              <a:rPr lang="hu-HU" sz="1275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 népszerűsítése</a:t>
            </a:r>
          </a:p>
          <a:p>
            <a:pPr defTabSz="342900">
              <a:lnSpc>
                <a:spcPct val="90000"/>
              </a:lnSpc>
              <a:spcAft>
                <a:spcPts val="750"/>
              </a:spcAft>
              <a:buClr>
                <a:srgbClr val="0070C0"/>
              </a:buClr>
              <a:buSzPct val="120000"/>
            </a:pPr>
            <a:endParaRPr lang="hu-HU" sz="1275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214313" indent="-214313" defTabSz="342900">
              <a:lnSpc>
                <a:spcPct val="90000"/>
              </a:lnSpc>
              <a:spcAft>
                <a:spcPts val="750"/>
              </a:spcAft>
              <a:buClr>
                <a:srgbClr val="0070C0"/>
              </a:buClr>
              <a:buSzPct val="120000"/>
              <a:buFont typeface="Webdings" panose="05030102010509060703" pitchFamily="18" charset="2"/>
              <a:buChar char=""/>
            </a:pPr>
            <a:r>
              <a:rPr lang="hu-HU" sz="1275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Motiváció a sportolók számára</a:t>
            </a:r>
          </a:p>
          <a:p>
            <a:pPr defTabSz="342900">
              <a:lnSpc>
                <a:spcPct val="90000"/>
              </a:lnSpc>
              <a:spcAft>
                <a:spcPts val="750"/>
              </a:spcAft>
              <a:buClr>
                <a:srgbClr val="0070C0"/>
              </a:buClr>
              <a:buSzPct val="120000"/>
            </a:pPr>
            <a:endParaRPr lang="hu-HU" sz="1275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214313" indent="-214313" defTabSz="342900">
              <a:lnSpc>
                <a:spcPct val="90000"/>
              </a:lnSpc>
              <a:spcAft>
                <a:spcPts val="750"/>
              </a:spcAft>
              <a:buClr>
                <a:srgbClr val="0070C0"/>
              </a:buClr>
              <a:buSzPct val="120000"/>
              <a:buFont typeface="Webdings" panose="05030102010509060703" pitchFamily="18" charset="2"/>
              <a:buChar char=""/>
            </a:pPr>
            <a:r>
              <a:rPr lang="hu-HU" sz="1275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A város népszerűsítése</a:t>
            </a:r>
          </a:p>
        </p:txBody>
      </p:sp>
      <p:sp>
        <p:nvSpPr>
          <p:cNvPr id="6" name="Téglalap 5"/>
          <p:cNvSpPr/>
          <p:nvPr/>
        </p:nvSpPr>
        <p:spPr>
          <a:xfrm>
            <a:off x="349758" y="1620341"/>
            <a:ext cx="255752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endParaRPr lang="hu-HU" sz="2100" b="1" dirty="0">
              <a:solidFill>
                <a:srgbClr val="0070C0"/>
              </a:solidFill>
              <a:latin typeface="Trebuchet MS" panose="020B0603020202020204"/>
            </a:endParaRPr>
          </a:p>
        </p:txBody>
      </p:sp>
      <p:pic>
        <p:nvPicPr>
          <p:cNvPr id="8" name="Tartalom helye 4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148" y="3308490"/>
            <a:ext cx="2632011" cy="269226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52825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95376" y="857250"/>
            <a:ext cx="6447501" cy="588753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/>
              <a:t>Választott CMS keretrendszer és használata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41510" y="1673787"/>
            <a:ext cx="3607117" cy="432696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spcAft>
                <a:spcPts val="1350"/>
              </a:spcAft>
              <a:buClr>
                <a:srgbClr val="0070C0"/>
              </a:buClr>
              <a:buSzPct val="120000"/>
              <a:buNone/>
            </a:pPr>
            <a:r>
              <a:rPr lang="hu-HU" dirty="0"/>
              <a:t>A </a:t>
            </a:r>
            <a:r>
              <a:rPr lang="hu-HU" dirty="0" err="1"/>
              <a:t>Nicepage</a:t>
            </a:r>
            <a:r>
              <a:rPr lang="hu-HU" dirty="0"/>
              <a:t> programon keresztül használtam a </a:t>
            </a:r>
            <a:r>
              <a:rPr lang="hu-HU" dirty="0" err="1"/>
              <a:t>Wordpress</a:t>
            </a:r>
            <a:r>
              <a:rPr lang="hu-HU" dirty="0"/>
              <a:t>-t.</a:t>
            </a:r>
          </a:p>
          <a:p>
            <a:pPr marL="214313" indent="-214313">
              <a:lnSpc>
                <a:spcPct val="90000"/>
              </a:lnSpc>
              <a:spcAft>
                <a:spcPts val="1350"/>
              </a:spcAft>
              <a:buClr>
                <a:srgbClr val="0070C0"/>
              </a:buClr>
              <a:buSzPct val="120000"/>
              <a:buFont typeface="Webdings" panose="05030102010509060703" pitchFamily="18" charset="2"/>
              <a:buChar char=""/>
            </a:pPr>
            <a:r>
              <a:rPr lang="hu-HU" b="1" dirty="0"/>
              <a:t>Előnyei: 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</a:pPr>
            <a:r>
              <a:rPr lang="hu-HU" dirty="0"/>
              <a:t>könnyű telepítés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</a:pPr>
            <a:r>
              <a:rPr lang="hu-HU" dirty="0"/>
              <a:t>egyszerű gyors használat 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</a:pPr>
            <a:r>
              <a:rPr lang="hu-HU" dirty="0"/>
              <a:t>oktató videókkal ellátva az interneten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</a:pPr>
            <a:r>
              <a:rPr lang="hu-HU" dirty="0"/>
              <a:t>Kiválóan és széleskörűen lehet benne a dolgozni a Wordpress-el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</a:pPr>
            <a:r>
              <a:rPr lang="hu-HU" dirty="0"/>
              <a:t>weboldal készítés közbeni hasznos javaslatok</a:t>
            </a:r>
          </a:p>
          <a:p>
            <a:pPr marL="214313" indent="-214313">
              <a:lnSpc>
                <a:spcPct val="90000"/>
              </a:lnSpc>
              <a:spcAft>
                <a:spcPts val="1350"/>
              </a:spcAft>
              <a:buClr>
                <a:srgbClr val="0070C0"/>
              </a:buClr>
              <a:buSzPct val="120000"/>
              <a:buFont typeface="Webdings" panose="05030102010509060703" pitchFamily="18" charset="2"/>
              <a:buChar char=""/>
            </a:pPr>
            <a:r>
              <a:rPr lang="hu-HU" b="1" dirty="0"/>
              <a:t>Hátrányai: 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</a:pPr>
            <a:r>
              <a:rPr lang="hu-HU" dirty="0"/>
              <a:t>Vannak olyan részei, ahol fizetni kell prémium tagságra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</a:pPr>
            <a:r>
              <a:rPr lang="hu-HU" dirty="0" err="1"/>
              <a:t>Wifi</a:t>
            </a:r>
            <a:r>
              <a:rPr lang="hu-HU" dirty="0"/>
              <a:t> kapcsolattal néha előfordulhatnak kisebb szaggatások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</a:pPr>
            <a:r>
              <a:rPr lang="hu-HU" dirty="0"/>
              <a:t>A tanulás hiányának okozott nehézségei tapasztalhatók benne</a:t>
            </a:r>
          </a:p>
          <a:p>
            <a:pPr marL="0" indent="0">
              <a:lnSpc>
                <a:spcPct val="90000"/>
              </a:lnSpc>
              <a:spcAft>
                <a:spcPts val="1350"/>
              </a:spcAft>
              <a:buClr>
                <a:srgbClr val="0070C0"/>
              </a:buClr>
              <a:buSzPct val="120000"/>
              <a:buNone/>
            </a:pPr>
            <a:endParaRPr lang="hu-HU" dirty="0"/>
          </a:p>
          <a:p>
            <a:pPr marL="214313" indent="-214313">
              <a:lnSpc>
                <a:spcPct val="90000"/>
              </a:lnSpc>
              <a:spcAft>
                <a:spcPts val="1350"/>
              </a:spcAft>
              <a:buClr>
                <a:srgbClr val="0070C0"/>
              </a:buClr>
              <a:buSzPct val="120000"/>
              <a:buFont typeface="Webdings" panose="05030102010509060703" pitchFamily="18" charset="2"/>
              <a:buChar char=""/>
            </a:pPr>
            <a:endParaRPr lang="hu-HU" dirty="0"/>
          </a:p>
          <a:p>
            <a:pPr marL="214313" indent="-214313">
              <a:lnSpc>
                <a:spcPct val="90000"/>
              </a:lnSpc>
              <a:spcAft>
                <a:spcPts val="1350"/>
              </a:spcAft>
              <a:buClr>
                <a:srgbClr val="0070C0"/>
              </a:buClr>
              <a:buSzPct val="120000"/>
              <a:buFont typeface="Webdings" panose="05030102010509060703" pitchFamily="18" charset="2"/>
              <a:buChar char=""/>
            </a:pPr>
            <a:endParaRPr lang="hu-HU" b="1" dirty="0"/>
          </a:p>
          <a:p>
            <a:pPr marL="0" indent="0">
              <a:lnSpc>
                <a:spcPct val="90000"/>
              </a:lnSpc>
              <a:spcAft>
                <a:spcPts val="1350"/>
              </a:spcAft>
              <a:buClr>
                <a:srgbClr val="0070C0"/>
              </a:buClr>
              <a:buSzPct val="120000"/>
              <a:buNone/>
            </a:pPr>
            <a:endParaRPr lang="hu-HU" dirty="0"/>
          </a:p>
          <a:p>
            <a:pPr marL="214313" indent="-214313">
              <a:lnSpc>
                <a:spcPct val="90000"/>
              </a:lnSpc>
              <a:spcAft>
                <a:spcPts val="1350"/>
              </a:spcAft>
              <a:buClr>
                <a:srgbClr val="0070C0"/>
              </a:buClr>
              <a:buSzPct val="120000"/>
              <a:buFont typeface="Webdings" panose="05030102010509060703" pitchFamily="18" charset="2"/>
              <a:buChar char=""/>
            </a:pPr>
            <a:endParaRPr lang="hu-HU" sz="1275" dirty="0"/>
          </a:p>
          <a:p>
            <a:pPr marL="214313" indent="-214313">
              <a:lnSpc>
                <a:spcPct val="90000"/>
              </a:lnSpc>
              <a:spcAft>
                <a:spcPts val="1350"/>
              </a:spcAft>
              <a:buClr>
                <a:srgbClr val="0070C0"/>
              </a:buClr>
              <a:buSzPct val="120000"/>
              <a:buFont typeface="Webdings" panose="05030102010509060703" pitchFamily="18" charset="2"/>
              <a:buChar char=""/>
            </a:pPr>
            <a:endParaRPr lang="hu-HU" sz="1275" dirty="0"/>
          </a:p>
          <a:p>
            <a:pPr marL="214313" indent="-214313">
              <a:lnSpc>
                <a:spcPct val="90000"/>
              </a:lnSpc>
              <a:spcAft>
                <a:spcPts val="1350"/>
              </a:spcAft>
              <a:buClr>
                <a:srgbClr val="0070C0"/>
              </a:buClr>
              <a:buSzPct val="120000"/>
              <a:buFont typeface="Webdings" panose="05030102010509060703" pitchFamily="18" charset="2"/>
              <a:buChar char=""/>
            </a:pPr>
            <a:endParaRPr lang="hu-HU" sz="1275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9" name="Tartalom hely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060" y="1609223"/>
            <a:ext cx="2185231" cy="193708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1" name="Tartalom hely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543" y="3429000"/>
            <a:ext cx="2432888" cy="208447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5" name="Kanyar felfelé 14"/>
          <p:cNvSpPr/>
          <p:nvPr/>
        </p:nvSpPr>
        <p:spPr>
          <a:xfrm rot="5400000">
            <a:off x="5697450" y="3422987"/>
            <a:ext cx="547438" cy="95049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hu-HU" sz="1350">
              <a:solidFill>
                <a:prstClr val="white"/>
              </a:solidFill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7264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>
          <a:xfrm>
            <a:off x="508001" y="857251"/>
            <a:ext cx="6447501" cy="608162"/>
          </a:xfrm>
        </p:spPr>
        <p:txBody>
          <a:bodyPr/>
          <a:lstStyle/>
          <a:p>
            <a:pPr algn="ctr"/>
            <a:r>
              <a:rPr lang="hu-HU" dirty="0"/>
              <a:t>Weboldal funkciói és működése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idx="1"/>
          </p:nvPr>
        </p:nvSpPr>
        <p:spPr>
          <a:xfrm>
            <a:off x="346311" y="1570204"/>
            <a:ext cx="7275694" cy="395529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spcAft>
                <a:spcPts val="750"/>
              </a:spcAft>
              <a:buClr>
                <a:srgbClr val="0070C0"/>
              </a:buClr>
              <a:buSzPct val="120000"/>
              <a:buNone/>
            </a:pPr>
            <a:r>
              <a:rPr lang="hu-HU" sz="2400" b="1" dirty="0">
                <a:solidFill>
                  <a:schemeClr val="tx1"/>
                </a:solidFill>
              </a:rPr>
              <a:t>Funkciói</a:t>
            </a:r>
            <a:r>
              <a:rPr lang="hu-HU" sz="2400" dirty="0">
                <a:solidFill>
                  <a:schemeClr val="tx1"/>
                </a:solidFill>
              </a:rPr>
              <a:t>:</a:t>
            </a:r>
          </a:p>
          <a:p>
            <a:pPr marL="214313" indent="-214313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rgbClr val="0070C0"/>
              </a:buClr>
              <a:buSzPct val="120000"/>
              <a:buFont typeface="Webdings" panose="05030102010509060703" pitchFamily="18" charset="2"/>
              <a:buChar char=""/>
            </a:pPr>
            <a:r>
              <a:rPr lang="hu-HU" dirty="0"/>
              <a:t>Felvétel az edzőkön keresztül a megadott elérhetőségek alapján</a:t>
            </a:r>
          </a:p>
          <a:p>
            <a:pPr marL="214313" indent="-214313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rgbClr val="0070C0"/>
              </a:buClr>
              <a:buSzPct val="120000"/>
              <a:buFont typeface="Webdings" panose="05030102010509060703" pitchFamily="18" charset="2"/>
              <a:buChar char=""/>
            </a:pPr>
            <a:r>
              <a:rPr lang="hu-HU" dirty="0" err="1"/>
              <a:t>Social</a:t>
            </a:r>
            <a:r>
              <a:rPr lang="hu-HU" dirty="0"/>
              <a:t> média oldalak követése</a:t>
            </a:r>
          </a:p>
          <a:p>
            <a:pPr marL="214313" indent="-214313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rgbClr val="0070C0"/>
              </a:buClr>
              <a:buSzPct val="120000"/>
              <a:buFont typeface="Webdings" panose="05030102010509060703" pitchFamily="18" charset="2"/>
              <a:buChar char=""/>
            </a:pPr>
            <a:r>
              <a:rPr lang="hu-HU" dirty="0"/>
              <a:t>Hasznos információk </a:t>
            </a:r>
          </a:p>
          <a:p>
            <a:pPr marL="214313" indent="-214313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rgbClr val="0070C0"/>
              </a:buClr>
              <a:buSzPct val="120000"/>
              <a:buFont typeface="Webdings" panose="05030102010509060703" pitchFamily="18" charset="2"/>
              <a:buChar char=""/>
            </a:pPr>
            <a:r>
              <a:rPr lang="hu-HU" dirty="0"/>
              <a:t>A városról szükséges tudnivalók</a:t>
            </a:r>
          </a:p>
          <a:p>
            <a:pPr marL="214313" indent="-214313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rgbClr val="0070C0"/>
              </a:buClr>
              <a:buSzPct val="120000"/>
              <a:buFont typeface="Webdings" panose="05030102010509060703" pitchFamily="18" charset="2"/>
              <a:buChar char=""/>
            </a:pPr>
            <a:r>
              <a:rPr lang="hu-HU" dirty="0"/>
              <a:t>Hírlevél feliratkozás és kapcsolatfelvétel a weboldal üzemeltetőjével</a:t>
            </a:r>
          </a:p>
          <a:p>
            <a:pPr marL="0" indent="0">
              <a:lnSpc>
                <a:spcPct val="90000"/>
              </a:lnSpc>
              <a:spcAft>
                <a:spcPts val="1350"/>
              </a:spcAft>
              <a:buClr>
                <a:srgbClr val="0070C0"/>
              </a:buClr>
              <a:buSzPct val="120000"/>
              <a:buNone/>
            </a:pPr>
            <a:r>
              <a:rPr lang="hu-HU" sz="2400" b="1" dirty="0"/>
              <a:t>Működése:</a:t>
            </a:r>
          </a:p>
          <a:p>
            <a:pPr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rgbClr val="0070C0"/>
              </a:buClr>
              <a:buSzPct val="120000"/>
              <a:buFont typeface="Webdings" panose="05030102010509060703" pitchFamily="18" charset="2"/>
              <a:buChar char="l"/>
            </a:pPr>
            <a:r>
              <a:rPr lang="hu-HU" dirty="0"/>
              <a:t>A </a:t>
            </a:r>
            <a:r>
              <a:rPr lang="hu-HU" dirty="0" err="1"/>
              <a:t>Nicepage</a:t>
            </a:r>
            <a:r>
              <a:rPr lang="hu-HU" dirty="0"/>
              <a:t> program </a:t>
            </a:r>
            <a:r>
              <a:rPr lang="hu-HU" dirty="0" err="1"/>
              <a:t>host-olja</a:t>
            </a:r>
            <a:r>
              <a:rPr lang="hu-HU" dirty="0"/>
              <a:t> egyszerűen és ingyen.</a:t>
            </a:r>
          </a:p>
          <a:p>
            <a:pPr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rgbClr val="0070C0"/>
              </a:buClr>
              <a:buSzPct val="120000"/>
              <a:buFont typeface="Webdings" panose="05030102010509060703" pitchFamily="18" charset="2"/>
              <a:buChar char="l"/>
            </a:pPr>
            <a:r>
              <a:rPr lang="hu-HU" dirty="0"/>
              <a:t>Wordpress weboldalban választott témájához tartozó funkciókat személyre szabtam és használhatóvá tettem. </a:t>
            </a:r>
          </a:p>
          <a:p>
            <a:pPr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rgbClr val="0070C0"/>
              </a:buClr>
              <a:buSzPct val="120000"/>
              <a:buFont typeface="Webdings" panose="05030102010509060703" pitchFamily="18" charset="2"/>
              <a:buChar char="l"/>
            </a:pPr>
            <a:r>
              <a:rPr lang="hu-HU" dirty="0"/>
              <a:t>Megfelelő képek, szövegek és ikonok jól láthatósága figyelemfelkeltés céljából. </a:t>
            </a:r>
          </a:p>
          <a:p>
            <a:pPr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rgbClr val="0070C0"/>
              </a:buClr>
              <a:buSzPct val="120000"/>
              <a:buFont typeface="Webdings" panose="05030102010509060703" pitchFamily="18" charset="2"/>
              <a:buChar char="l"/>
            </a:pPr>
            <a:r>
              <a:rPr lang="hu-HU" dirty="0"/>
              <a:t>Google térkép segítségével való navigálás </a:t>
            </a:r>
          </a:p>
          <a:p>
            <a:pPr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rgbClr val="0070C0"/>
              </a:buClr>
              <a:buSzPct val="120000"/>
              <a:buFont typeface="Webdings" panose="05030102010509060703" pitchFamily="18" charset="2"/>
              <a:buChar char="l"/>
            </a:pPr>
            <a:r>
              <a:rPr lang="hu-HU" dirty="0"/>
              <a:t>A szövegekben bizonyos szavakra kattintás után áthelyezés másik weboldalra. </a:t>
            </a:r>
          </a:p>
          <a:p>
            <a:pPr marL="0" indent="0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rgbClr val="0070C0"/>
              </a:buClr>
              <a:buSzPct val="120000"/>
              <a:buNone/>
            </a:pPr>
            <a:endParaRPr lang="hu-HU" dirty="0"/>
          </a:p>
          <a:p>
            <a:pPr marL="0" indent="0">
              <a:lnSpc>
                <a:spcPct val="90000"/>
              </a:lnSpc>
              <a:spcAft>
                <a:spcPts val="1350"/>
              </a:spcAft>
              <a:buClr>
                <a:srgbClr val="0070C0"/>
              </a:buClr>
              <a:buSzPct val="120000"/>
              <a:buNone/>
            </a:pPr>
            <a:endParaRPr lang="hu-HU" dirty="0"/>
          </a:p>
          <a:p>
            <a:pPr marL="0" indent="0">
              <a:lnSpc>
                <a:spcPct val="90000"/>
              </a:lnSpc>
              <a:spcAft>
                <a:spcPts val="1350"/>
              </a:spcAft>
              <a:buClr>
                <a:srgbClr val="0070C0"/>
              </a:buClr>
              <a:buSzPct val="120000"/>
              <a:buNone/>
            </a:pPr>
            <a:endParaRPr lang="hu-HU" dirty="0"/>
          </a:p>
          <a:p>
            <a:pPr marL="0" indent="0">
              <a:lnSpc>
                <a:spcPct val="90000"/>
              </a:lnSpc>
              <a:spcAft>
                <a:spcPts val="1350"/>
              </a:spcAft>
              <a:buClr>
                <a:srgbClr val="0070C0"/>
              </a:buClr>
              <a:buSzPct val="120000"/>
              <a:buNone/>
            </a:pPr>
            <a:endParaRPr lang="hu-HU" dirty="0"/>
          </a:p>
          <a:p>
            <a:pPr marL="0" indent="0">
              <a:lnSpc>
                <a:spcPct val="90000"/>
              </a:lnSpc>
              <a:spcAft>
                <a:spcPts val="1350"/>
              </a:spcAft>
              <a:buClr>
                <a:srgbClr val="0070C0"/>
              </a:buClr>
              <a:buSzPct val="120000"/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167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 helye 4"/>
          <p:cNvSpPr>
            <a:spLocks noGrp="1"/>
          </p:cNvSpPr>
          <p:nvPr>
            <p:ph type="body" idx="1"/>
          </p:nvPr>
        </p:nvSpPr>
        <p:spPr>
          <a:xfrm>
            <a:off x="276727" y="857250"/>
            <a:ext cx="7259129" cy="490268"/>
          </a:xfrm>
        </p:spPr>
        <p:txBody>
          <a:bodyPr>
            <a:normAutofit lnSpcReduction="10000"/>
          </a:bodyPr>
          <a:lstStyle/>
          <a:p>
            <a:pPr algn="ctr"/>
            <a:r>
              <a:rPr lang="hu-HU" sz="2700" dirty="0">
                <a:solidFill>
                  <a:srgbClr val="90C226"/>
                </a:solidFill>
                <a:ea typeface="+mj-ea"/>
                <a:cs typeface="+mj-cs"/>
              </a:rPr>
              <a:t>Csapaton belüli munkamegosztás</a:t>
            </a:r>
            <a:endParaRPr lang="hu-HU" sz="3000" b="1" dirty="0">
              <a:solidFill>
                <a:srgbClr val="FF0000"/>
              </a:solidFill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1530054" y="1347518"/>
            <a:ext cx="4752474" cy="528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hu-HU" sz="1350" b="1" u="sng" dirty="0">
                <a:solidFill>
                  <a:prstClr val="black"/>
                </a:solidFill>
                <a:latin typeface="Trebuchet MS" panose="020B0603020202020204"/>
              </a:rPr>
              <a:t>Csapattársak:</a:t>
            </a:r>
            <a:r>
              <a:rPr lang="hu-HU" sz="1350" dirty="0">
                <a:solidFill>
                  <a:prstClr val="black"/>
                </a:solidFill>
                <a:latin typeface="Trebuchet MS" panose="020B0603020202020204"/>
              </a:rPr>
              <a:t> </a:t>
            </a:r>
          </a:p>
          <a:p>
            <a:pPr algn="ctr" defTabSz="342900"/>
            <a:r>
              <a:rPr lang="hu-HU" sz="1350" dirty="0" err="1">
                <a:solidFill>
                  <a:prstClr val="black"/>
                </a:solidFill>
                <a:latin typeface="Trebuchet MS" panose="020B0603020202020204"/>
              </a:rPr>
              <a:t>Bánóczi</a:t>
            </a:r>
            <a:r>
              <a:rPr lang="hu-HU" sz="1350" dirty="0">
                <a:solidFill>
                  <a:prstClr val="black"/>
                </a:solidFill>
                <a:latin typeface="Trebuchet MS" panose="020B0603020202020204"/>
              </a:rPr>
              <a:t> Kálmán László, Nagyné Száva Natália</a:t>
            </a:r>
          </a:p>
          <a:p>
            <a:pPr algn="ctr" defTabSz="342900"/>
            <a:endParaRPr lang="hu-HU" sz="1350" dirty="0">
              <a:solidFill>
                <a:prstClr val="black"/>
              </a:solidFill>
              <a:latin typeface="Trebuchet MS" panose="020B0603020202020204"/>
            </a:endParaRPr>
          </a:p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Trebuchet MS" panose="020B0603020202020204"/>
              </a:rPr>
              <a:t>Kálmán szerepe Miskolc, Natália szerepe Ózd és az enyém pedig Kazincbarcika sportos oldalának a bemutatása volt, mivel mindhárman ezekben a városokban élünk. </a:t>
            </a:r>
          </a:p>
          <a:p>
            <a:pPr algn="ctr" defTabSz="342900"/>
            <a:endParaRPr lang="hu-HU" sz="1350" dirty="0">
              <a:solidFill>
                <a:prstClr val="black"/>
              </a:solidFill>
              <a:latin typeface="Trebuchet MS" panose="020B0603020202020204"/>
            </a:endParaRPr>
          </a:p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Trebuchet MS" panose="020B0603020202020204"/>
              </a:rPr>
              <a:t>A kommunikációhoz használt eszközök: Messenger, e-mail és személyesen </a:t>
            </a:r>
          </a:p>
          <a:p>
            <a:pPr algn="ctr" defTabSz="342900"/>
            <a:endParaRPr lang="hu-HU" sz="1350" dirty="0">
              <a:solidFill>
                <a:prstClr val="black"/>
              </a:solidFill>
              <a:latin typeface="Trebuchet MS" panose="020B0603020202020204"/>
            </a:endParaRPr>
          </a:p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Trebuchet MS" panose="020B0603020202020204"/>
              </a:rPr>
              <a:t>Kálmán egyedi készsége: </a:t>
            </a:r>
          </a:p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Trebuchet MS" panose="020B0603020202020204"/>
              </a:rPr>
              <a:t>Az AI vagyis a mesterséges intelligencia használata</a:t>
            </a:r>
          </a:p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Trebuchet MS" panose="020B0603020202020204"/>
              </a:rPr>
              <a:t>	</a:t>
            </a:r>
          </a:p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Trebuchet MS" panose="020B0603020202020204"/>
              </a:rPr>
              <a:t>Natália egyedi készsége: </a:t>
            </a:r>
          </a:p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Trebuchet MS" panose="020B0603020202020204"/>
              </a:rPr>
              <a:t>Kivaló megfogalmazás, nyelvhelyesség és tájékoztatás</a:t>
            </a:r>
          </a:p>
          <a:p>
            <a:pPr algn="ctr" defTabSz="342900"/>
            <a:endParaRPr lang="hu-HU" sz="1350" b="1" dirty="0">
              <a:solidFill>
                <a:prstClr val="black"/>
              </a:solidFill>
              <a:latin typeface="Trebuchet MS" panose="020B0603020202020204"/>
            </a:endParaRPr>
          </a:p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Trebuchet MS" panose="020B0603020202020204"/>
              </a:rPr>
              <a:t>Saját egyedi készségem: </a:t>
            </a:r>
          </a:p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Trebuchet MS" panose="020B0603020202020204"/>
              </a:rPr>
              <a:t>Rugalmasság, pontosság, alkalmazkodás</a:t>
            </a:r>
          </a:p>
          <a:p>
            <a:pPr defTabSz="342900"/>
            <a:r>
              <a:rPr lang="hu-HU" sz="1350" dirty="0">
                <a:solidFill>
                  <a:prstClr val="black"/>
                </a:solidFill>
                <a:latin typeface="Trebuchet MS" panose="020B0603020202020204"/>
              </a:rPr>
              <a:t>		</a:t>
            </a:r>
          </a:p>
          <a:p>
            <a:pPr algn="ctr" defTabSz="342900"/>
            <a:r>
              <a:rPr lang="hu-HU" sz="1350" b="1" dirty="0">
                <a:solidFill>
                  <a:prstClr val="black"/>
                </a:solidFill>
                <a:latin typeface="Trebuchet MS" panose="020B0603020202020204"/>
              </a:rPr>
              <a:t>Csapatban való dolgozás hátrányai:</a:t>
            </a:r>
          </a:p>
          <a:p>
            <a:pPr algn="ctr" defTabSz="342900"/>
            <a:r>
              <a:rPr lang="hu-HU" sz="1350" dirty="0">
                <a:solidFill>
                  <a:prstClr val="black"/>
                </a:solidFill>
                <a:latin typeface="Trebuchet MS" panose="020B0603020202020204"/>
              </a:rPr>
              <a:t>Nem megfelelő kommunikáció, nincs összhang, más elképzelések</a:t>
            </a:r>
          </a:p>
          <a:p>
            <a:pPr defTabSz="342900"/>
            <a:r>
              <a:rPr lang="hu-HU" sz="1350" dirty="0">
                <a:solidFill>
                  <a:prstClr val="black"/>
                </a:solidFill>
                <a:latin typeface="Trebuchet MS" panose="020B0603020202020204"/>
              </a:rPr>
              <a:t>	</a:t>
            </a:r>
          </a:p>
          <a:p>
            <a:pPr defTabSz="342900"/>
            <a:endParaRPr lang="hu-HU" sz="1350" dirty="0">
              <a:solidFill>
                <a:prstClr val="black"/>
              </a:solidFill>
              <a:latin typeface="Trebuchet MS" panose="020B0603020202020204"/>
            </a:endParaRPr>
          </a:p>
          <a:p>
            <a:pPr defTabSz="342900"/>
            <a:r>
              <a:rPr lang="hu-HU" sz="1350" dirty="0">
                <a:solidFill>
                  <a:prstClr val="black"/>
                </a:solidFill>
                <a:latin typeface="Trebuchet MS" panose="020B060302020202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638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-110396" y="2532063"/>
            <a:ext cx="8306594" cy="1234727"/>
          </a:xfrm>
        </p:spPr>
        <p:txBody>
          <a:bodyPr>
            <a:noAutofit/>
          </a:bodyPr>
          <a:lstStyle/>
          <a:p>
            <a:pPr algn="ctr"/>
            <a:r>
              <a:rPr lang="hu-HU" sz="5400" b="1" dirty="0">
                <a:solidFill>
                  <a:srgbClr val="92D050"/>
                </a:solidFill>
              </a:rPr>
              <a:t>Köszönöm a figyelmet!</a:t>
            </a:r>
            <a:br>
              <a:rPr lang="hu-HU" sz="5400" b="1" dirty="0">
                <a:solidFill>
                  <a:srgbClr val="92D050"/>
                </a:solidFill>
              </a:rPr>
            </a:br>
            <a:endParaRPr lang="hu-HU" sz="5400" b="1" dirty="0">
              <a:solidFill>
                <a:srgbClr val="00B0F0"/>
              </a:solidFill>
            </a:endParaRPr>
          </a:p>
        </p:txBody>
      </p:sp>
      <p:sp>
        <p:nvSpPr>
          <p:cNvPr id="2" name="Alcím 1"/>
          <p:cNvSpPr>
            <a:spLocks noGrp="1"/>
          </p:cNvSpPr>
          <p:nvPr>
            <p:ph type="subTitle" idx="1"/>
          </p:nvPr>
        </p:nvSpPr>
        <p:spPr>
          <a:xfrm>
            <a:off x="658812" y="3492771"/>
            <a:ext cx="6870700" cy="548038"/>
          </a:xfrm>
        </p:spPr>
        <p:txBody>
          <a:bodyPr>
            <a:normAutofit/>
          </a:bodyPr>
          <a:lstStyle/>
          <a:p>
            <a:pPr algn="ctr"/>
            <a:r>
              <a:rPr lang="hu-HU" sz="2700" dirty="0"/>
              <a:t>https://sportosbarcika.nicepage.io</a:t>
            </a:r>
          </a:p>
        </p:txBody>
      </p:sp>
    </p:spTree>
    <p:extLst>
      <p:ext uri="{BB962C8B-B14F-4D97-AF65-F5344CB8AC3E}">
        <p14:creationId xmlns:p14="http://schemas.microsoft.com/office/powerpoint/2010/main" val="50185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B684FF-5E12-4099-BA2E-7400621B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61" y="123569"/>
            <a:ext cx="6693674" cy="766117"/>
          </a:xfrm>
        </p:spPr>
        <p:txBody>
          <a:bodyPr/>
          <a:lstStyle/>
          <a:p>
            <a:pPr algn="ctr"/>
            <a:r>
              <a:rPr lang="hu-HU" b="1" spc="100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hu-HU" b="1" u="sng" spc="100" dirty="0">
                <a:solidFill>
                  <a:schemeClr val="accent6">
                    <a:lumMod val="75000"/>
                  </a:schemeClr>
                </a:solidFill>
              </a:rPr>
              <a:t>A vizsgaprojekt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8699E2-46BA-4CF5-8ED8-36E18CA58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989" y="1323191"/>
            <a:ext cx="8662087" cy="5262960"/>
          </a:xfrm>
        </p:spPr>
        <p:txBody>
          <a:bodyPr anchor="ctr">
            <a:normAutofit fontScale="62500" lnSpcReduction="20000"/>
          </a:bodyPr>
          <a:lstStyle/>
          <a:p>
            <a:pPr marL="0" indent="0" algn="ctr">
              <a:buNone/>
            </a:pPr>
            <a:r>
              <a:rPr lang="hu-HU" sz="3200" b="1" cap="small" spc="150" dirty="0">
                <a:solidFill>
                  <a:schemeClr val="bg1">
                    <a:lumMod val="95000"/>
                  </a:schemeClr>
                </a:solidFill>
                <a:highlight>
                  <a:srgbClr val="008000"/>
                </a:highlight>
              </a:rPr>
              <a:t>Általános bemutatás</a:t>
            </a:r>
          </a:p>
          <a:p>
            <a:pPr>
              <a:lnSpc>
                <a:spcPct val="120000"/>
              </a:lnSpc>
            </a:pPr>
            <a:r>
              <a:rPr lang="hu-HU" b="1" cap="small" dirty="0"/>
              <a:t>A SPORTOS BORSOD SPORTEGYESÜLET  </a:t>
            </a:r>
            <a:r>
              <a:rPr lang="hu-HU" dirty="0"/>
              <a:t>Weboldala a </a:t>
            </a:r>
            <a:r>
              <a:rPr lang="hu-HU" b="1" dirty="0"/>
              <a:t>természetjárás, túrázás, kerékpározás és futás népszerűsítésére </a:t>
            </a:r>
            <a:r>
              <a:rPr lang="hu-HU" dirty="0"/>
              <a:t>jött létre.</a:t>
            </a:r>
          </a:p>
          <a:p>
            <a:pPr>
              <a:lnSpc>
                <a:spcPct val="120000"/>
              </a:lnSpc>
            </a:pPr>
            <a:r>
              <a:rPr lang="hu-HU" dirty="0"/>
              <a:t>Célja: </a:t>
            </a:r>
            <a:r>
              <a:rPr lang="hu-HU" b="1" dirty="0"/>
              <a:t>aktív kikapcsolódás, közösségépítés </a:t>
            </a:r>
            <a:r>
              <a:rPr lang="hu-HU" dirty="0"/>
              <a:t>és </a:t>
            </a:r>
            <a:r>
              <a:rPr lang="hu-HU" b="1" dirty="0"/>
              <a:t>Borsod megye </a:t>
            </a:r>
            <a:r>
              <a:rPr lang="hu-HU" dirty="0"/>
              <a:t>természeti értékeinek bemutatása – a 3 legnagyobb településen.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hu-HU" sz="3200" b="1" spc="150" dirty="0">
                <a:solidFill>
                  <a:schemeClr val="bg1">
                    <a:lumMod val="95000"/>
                  </a:schemeClr>
                </a:solidFill>
                <a:highlight>
                  <a:srgbClr val="008000"/>
                </a:highlight>
              </a:rPr>
              <a:t>Technikai háttér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dirty="0"/>
              <a:t>A</a:t>
            </a:r>
            <a:r>
              <a:rPr lang="hu-HU" b="1" dirty="0"/>
              <a:t> </a:t>
            </a:r>
            <a:r>
              <a:rPr lang="hu-HU" dirty="0" err="1"/>
              <a:t>Byet</a:t>
            </a:r>
            <a:r>
              <a:rPr lang="hu-HU" dirty="0"/>
              <a:t> </a:t>
            </a:r>
            <a:r>
              <a:rPr lang="hu-HU" dirty="0" err="1"/>
              <a:t>host</a:t>
            </a:r>
            <a:r>
              <a:rPr lang="hu-HU" dirty="0"/>
              <a:t> szolgáltató </a:t>
            </a:r>
            <a:r>
              <a:rPr lang="hu-HU" b="1" dirty="0" err="1"/>
              <a:t>cPanel</a:t>
            </a:r>
            <a:r>
              <a:rPr lang="hu-HU" dirty="0"/>
              <a:t> felületét, ingyenes </a:t>
            </a:r>
            <a:r>
              <a:rPr lang="hu-HU" dirty="0" err="1"/>
              <a:t>domainjét</a:t>
            </a:r>
            <a:r>
              <a:rPr lang="hu-HU" dirty="0"/>
              <a:t> használtuk.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b="1" dirty="0"/>
              <a:t>WordPress CMS-rendszer</a:t>
            </a:r>
            <a:r>
              <a:rPr lang="hu-HU" dirty="0"/>
              <a:t>, verziószáma: 6.0.9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dirty="0" err="1"/>
              <a:t>Pagelayer</a:t>
            </a:r>
            <a:r>
              <a:rPr lang="hu-HU" dirty="0"/>
              <a:t> Page </a:t>
            </a:r>
            <a:r>
              <a:rPr lang="hu-HU" dirty="0" err="1"/>
              <a:t>Builder</a:t>
            </a:r>
            <a:r>
              <a:rPr lang="hu-HU" dirty="0"/>
              <a:t> és </a:t>
            </a:r>
            <a:r>
              <a:rPr lang="hu-HU" dirty="0" err="1"/>
              <a:t>PopularFX</a:t>
            </a:r>
            <a:r>
              <a:rPr lang="hu-HU" dirty="0"/>
              <a:t> sablon használata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hu-HU" b="1" dirty="0"/>
              <a:t>Reszponzív</a:t>
            </a:r>
            <a:r>
              <a:rPr lang="hu-HU" dirty="0"/>
              <a:t> = mobilbarát kialakítás</a:t>
            </a:r>
            <a:br>
              <a:rPr lang="hu-HU" dirty="0"/>
            </a:br>
            <a:r>
              <a:rPr lang="hu-HU" dirty="0"/>
              <a:t>   &gt;&gt; mobilnézetben a Menü `hamburger`-ikonra vált</a:t>
            </a:r>
            <a:br>
              <a:rPr lang="hu-HU" dirty="0"/>
            </a:br>
            <a:r>
              <a:rPr lang="hu-HU" dirty="0"/>
              <a:t>   &gt;&gt; a tartalom egymás alá van rendezve, jól olvasható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b="1" dirty="0"/>
              <a:t>Akadálymentes megjelenés</a:t>
            </a:r>
            <a:r>
              <a:rPr lang="hu-HU" dirty="0"/>
              <a:t> fontos követelmény! (Nagy címsorok, modern betűtípusok, motiváló szövegek)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hu-HU" b="1" dirty="0" err="1"/>
              <a:t>Pluginok</a:t>
            </a:r>
            <a:r>
              <a:rPr lang="hu-HU" dirty="0"/>
              <a:t> </a:t>
            </a:r>
            <a:r>
              <a:rPr lang="hu-HU" b="1" dirty="0"/>
              <a:t>a gyorsabb működéshez, kibővült funkciókhoz</a:t>
            </a:r>
            <a:br>
              <a:rPr lang="hu-HU" b="1" dirty="0"/>
            </a:br>
            <a:r>
              <a:rPr lang="hu-HU" dirty="0"/>
              <a:t>(pl. WP </a:t>
            </a:r>
            <a:r>
              <a:rPr lang="hu-HU" dirty="0" err="1"/>
              <a:t>Optimize</a:t>
            </a:r>
            <a:r>
              <a:rPr lang="hu-HU" dirty="0"/>
              <a:t> – </a:t>
            </a:r>
            <a:r>
              <a:rPr lang="hu-HU" dirty="0" err="1"/>
              <a:t>Clean</a:t>
            </a:r>
            <a:r>
              <a:rPr lang="hu-HU" dirty="0"/>
              <a:t>, </a:t>
            </a:r>
            <a:r>
              <a:rPr lang="hu-HU" dirty="0" err="1"/>
              <a:t>Compress</a:t>
            </a:r>
            <a:r>
              <a:rPr lang="hu-HU" dirty="0"/>
              <a:t>, Cache; </a:t>
            </a:r>
            <a:r>
              <a:rPr lang="hu-HU" dirty="0" err="1"/>
              <a:t>User</a:t>
            </a:r>
            <a:r>
              <a:rPr lang="hu-HU" dirty="0"/>
              <a:t> </a:t>
            </a:r>
            <a:r>
              <a:rPr lang="hu-HU" dirty="0" err="1"/>
              <a:t>Registration</a:t>
            </a:r>
            <a:r>
              <a:rPr lang="hu-HU" dirty="0"/>
              <a:t> § </a:t>
            </a:r>
            <a:r>
              <a:rPr lang="hu-HU" dirty="0" err="1"/>
              <a:t>Membership</a:t>
            </a:r>
            <a:r>
              <a:rPr lang="hu-HU" dirty="0"/>
              <a:t>)</a:t>
            </a:r>
          </a:p>
          <a:p>
            <a:pPr marL="914400" lvl="2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2259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B684FF-5E12-4099-BA2E-7400621B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6756219" cy="808779"/>
          </a:xfrm>
        </p:spPr>
        <p:txBody>
          <a:bodyPr/>
          <a:lstStyle/>
          <a:p>
            <a:r>
              <a:rPr lang="hu-HU" b="1" u="sng" cap="small" dirty="0">
                <a:solidFill>
                  <a:schemeClr val="accent6">
                    <a:lumMod val="75000"/>
                  </a:schemeClr>
                </a:solidFill>
              </a:rPr>
              <a:t>Fontos technikai opciók</a:t>
            </a:r>
          </a:p>
        </p:txBody>
      </p:sp>
      <p:pic>
        <p:nvPicPr>
          <p:cNvPr id="7" name="Ábra 7">
            <a:extLst>
              <a:ext uri="{FF2B5EF4-FFF2-40B4-BE49-F238E27FC236}">
                <a16:creationId xmlns:a16="http://schemas.microsoft.com/office/drawing/2014/main" id="{A9131BF6-3F41-41D9-8F3A-02AC4BF72033}"/>
              </a:ext>
            </a:extLst>
          </p:cNvPr>
          <p:cNvPicPr/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11716" r="31472" b="15757"/>
          <a:stretch/>
        </p:blipFill>
        <p:spPr bwMode="auto">
          <a:xfrm>
            <a:off x="284940" y="4920342"/>
            <a:ext cx="3358764" cy="17721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5F47D7D-489D-4865-86B6-FE194A5CB479}"/>
              </a:ext>
            </a:extLst>
          </p:cNvPr>
          <p:cNvSpPr txBox="1"/>
          <p:nvPr/>
        </p:nvSpPr>
        <p:spPr>
          <a:xfrm>
            <a:off x="284941" y="1375955"/>
            <a:ext cx="4374523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hu-HU" sz="1600" b="1" dirty="0">
                <a:solidFill>
                  <a:srgbClr val="2F5496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Nagyon hasznos bővítmény a WP - </a:t>
            </a:r>
            <a:r>
              <a:rPr lang="hu-HU" sz="1600" b="1" dirty="0" err="1">
                <a:solidFill>
                  <a:srgbClr val="2F5496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Optimize</a:t>
            </a:r>
            <a:r>
              <a:rPr lang="hu-HU" sz="1600" b="1" dirty="0">
                <a:solidFill>
                  <a:srgbClr val="2F5496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hu-HU" sz="1600" b="1" dirty="0" err="1">
                <a:solidFill>
                  <a:srgbClr val="2F5496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Clean</a:t>
            </a:r>
            <a:r>
              <a:rPr lang="hu-HU" sz="1600" b="1" dirty="0">
                <a:solidFill>
                  <a:srgbClr val="2F5496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hu-HU" sz="1600" b="1" dirty="0" err="1">
                <a:solidFill>
                  <a:srgbClr val="2F5496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Compress</a:t>
            </a:r>
            <a:r>
              <a:rPr lang="hu-HU" sz="1600" b="1" dirty="0">
                <a:solidFill>
                  <a:srgbClr val="2F5496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Cache</a:t>
            </a:r>
            <a:r>
              <a:rPr lang="hu-HU" sz="1600" b="1" dirty="0">
                <a:effectLst/>
                <a:ea typeface="Times New Roman" panose="02020603050405020304" pitchFamily="18" charset="0"/>
              </a:rPr>
              <a:t> - </a:t>
            </a:r>
            <a:r>
              <a:rPr lang="hu-HU" sz="1600" dirty="0">
                <a:effectLst/>
                <a:ea typeface="Times New Roman" panose="02020603050405020304" pitchFamily="18" charset="0"/>
              </a:rPr>
              <a:t>ez egy memóriagyorsító, hogy könnyebben </a:t>
            </a:r>
            <a:r>
              <a:rPr lang="hu-HU" sz="1600" dirty="0" err="1">
                <a:effectLst/>
                <a:ea typeface="Times New Roman" panose="02020603050405020304" pitchFamily="18" charset="0"/>
              </a:rPr>
              <a:t>betöltődjön</a:t>
            </a:r>
            <a:r>
              <a:rPr lang="hu-HU" sz="1600" dirty="0">
                <a:effectLst/>
                <a:ea typeface="Times New Roman" panose="02020603050405020304" pitchFamily="18" charset="0"/>
              </a:rPr>
              <a:t> az oldalunk, megtisztítsa a rendszert a maradványfile-októl, jobban </a:t>
            </a:r>
            <a:r>
              <a:rPr lang="hu-HU" sz="1600" dirty="0" err="1">
                <a:effectLst/>
                <a:ea typeface="Times New Roman" panose="02020603050405020304" pitchFamily="18" charset="0"/>
              </a:rPr>
              <a:t>működjön</a:t>
            </a:r>
            <a:r>
              <a:rPr lang="hu-HU" sz="1600" dirty="0">
                <a:effectLst/>
                <a:ea typeface="Times New Roman" panose="02020603050405020304" pitchFamily="18" charset="0"/>
              </a:rPr>
              <a:t> az adatbázisunk. </a:t>
            </a:r>
            <a:br>
              <a:rPr lang="hu-HU" sz="1600" dirty="0">
                <a:effectLst/>
                <a:ea typeface="Times New Roman" panose="02020603050405020304" pitchFamily="18" charset="0"/>
              </a:rPr>
            </a:br>
            <a:r>
              <a:rPr lang="hu-HU" sz="1600" dirty="0">
                <a:ea typeface="Times New Roman" panose="02020603050405020304" pitchFamily="18" charset="0"/>
              </a:rPr>
              <a:t>M</a:t>
            </a:r>
            <a:r>
              <a:rPr lang="hu-HU" sz="1600" dirty="0">
                <a:effectLst/>
                <a:ea typeface="Times New Roman" panose="02020603050405020304" pitchFamily="18" charset="0"/>
              </a:rPr>
              <a:t>a már </a:t>
            </a:r>
            <a:r>
              <a:rPr lang="hu-HU" sz="1600" b="1" dirty="0">
                <a:effectLst/>
                <a:ea typeface="Times New Roman" panose="02020603050405020304" pitchFamily="18" charset="0"/>
              </a:rPr>
              <a:t>egy weboldal működésénél fontos elvárás és követelmény a gyorsaság,</a:t>
            </a:r>
            <a:br>
              <a:rPr lang="hu-HU" sz="1600" b="1" dirty="0">
                <a:effectLst/>
                <a:ea typeface="Times New Roman" panose="02020603050405020304" pitchFamily="18" charset="0"/>
              </a:rPr>
            </a:br>
            <a:r>
              <a:rPr lang="hu-HU" sz="1600" b="1" dirty="0">
                <a:effectLst/>
                <a:ea typeface="Times New Roman" panose="02020603050405020304" pitchFamily="18" charset="0"/>
              </a:rPr>
              <a:t>a betöltési sebesség</a:t>
            </a:r>
            <a:r>
              <a:rPr lang="hu-HU" sz="1600" dirty="0">
                <a:effectLst/>
                <a:ea typeface="Times New Roman" panose="02020603050405020304" pitchFamily="18" charset="0"/>
              </a:rPr>
              <a:t>.</a:t>
            </a:r>
            <a:br>
              <a:rPr lang="hu-HU" sz="1600" dirty="0">
                <a:effectLst/>
                <a:ea typeface="Times New Roman" panose="02020603050405020304" pitchFamily="18" charset="0"/>
              </a:rPr>
            </a:br>
            <a:r>
              <a:rPr lang="hu-HU" sz="1600" dirty="0">
                <a:effectLst/>
                <a:ea typeface="Times New Roman" panose="02020603050405020304" pitchFamily="18" charset="0"/>
              </a:rPr>
              <a:t>Bővítményként telepítettem, bekapcsoltam. Megjelent a többi telepített </a:t>
            </a:r>
            <a:r>
              <a:rPr lang="hu-HU" sz="1600" dirty="0" err="1">
                <a:effectLst/>
                <a:ea typeface="Times New Roman" panose="02020603050405020304" pitchFamily="18" charset="0"/>
              </a:rPr>
              <a:t>pluginnál</a:t>
            </a:r>
            <a:r>
              <a:rPr lang="hu-HU" sz="1600" dirty="0">
                <a:effectLst/>
                <a:ea typeface="Times New Roman" panose="02020603050405020304" pitchFamily="18" charset="0"/>
              </a:rPr>
              <a:t>.</a:t>
            </a:r>
            <a:r>
              <a:rPr lang="hu-H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</a:p>
        </p:txBody>
      </p:sp>
      <p:pic>
        <p:nvPicPr>
          <p:cNvPr id="4" name="Ábra 6">
            <a:extLst>
              <a:ext uri="{FF2B5EF4-FFF2-40B4-BE49-F238E27FC236}">
                <a16:creationId xmlns:a16="http://schemas.microsoft.com/office/drawing/2014/main" id="{D10D4BA5-CEDE-4E40-9427-92185054F55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r="44356" b="11281"/>
          <a:stretch/>
        </p:blipFill>
        <p:spPr bwMode="auto">
          <a:xfrm rot="20738873">
            <a:off x="163111" y="4280107"/>
            <a:ext cx="2763393" cy="15165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357E46D-B52F-4BE3-A74D-208CACF42EFE}"/>
              </a:ext>
            </a:extLst>
          </p:cNvPr>
          <p:cNvPicPr/>
          <p:nvPr/>
        </p:nvPicPr>
        <p:blipFill rotWithShape="1">
          <a:blip r:embed="rId7"/>
          <a:srcRect l="68190" t="10776" b="9323"/>
          <a:stretch/>
        </p:blipFill>
        <p:spPr bwMode="auto">
          <a:xfrm>
            <a:off x="6966577" y="1558353"/>
            <a:ext cx="1831358" cy="2875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Ábra 3">
            <a:extLst>
              <a:ext uri="{FF2B5EF4-FFF2-40B4-BE49-F238E27FC236}">
                <a16:creationId xmlns:a16="http://schemas.microsoft.com/office/drawing/2014/main" id="{56F2117D-349A-41F9-ACA5-639D36A47213}"/>
              </a:ext>
            </a:extLst>
          </p:cNvPr>
          <p:cNvPicPr/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15686" t="4199" r="699" b="18143"/>
          <a:stretch/>
        </p:blipFill>
        <p:spPr>
          <a:xfrm>
            <a:off x="4736240" y="4826336"/>
            <a:ext cx="4061695" cy="1772171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2DC8CDE0-6DD3-4C5E-957C-F24F3EB5BE66}"/>
              </a:ext>
            </a:extLst>
          </p:cNvPr>
          <p:cNvSpPr txBox="1"/>
          <p:nvPr/>
        </p:nvSpPr>
        <p:spPr>
          <a:xfrm>
            <a:off x="4899017" y="1929953"/>
            <a:ext cx="1963057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hu-HU" dirty="0"/>
              <a:t>👉 A </a:t>
            </a:r>
            <a:r>
              <a:rPr lang="hu-HU" b="1" dirty="0"/>
              <a:t>Reszponzív megjelenés </a:t>
            </a:r>
            <a:r>
              <a:rPr lang="hu-HU" dirty="0"/>
              <a:t>bekapcsolása!</a:t>
            </a:r>
          </a:p>
          <a:p>
            <a:endParaRPr lang="hu-HU" dirty="0"/>
          </a:p>
          <a:p>
            <a:r>
              <a:rPr lang="hu-HU" dirty="0"/>
              <a:t>👌</a:t>
            </a:r>
            <a:r>
              <a:rPr lang="hu-HU" b="1" dirty="0"/>
              <a:t>Mobilnézet</a:t>
            </a:r>
            <a:r>
              <a:rPr lang="hu-HU" dirty="0"/>
              <a:t>ben így néz ki az oldalleírás.</a:t>
            </a:r>
          </a:p>
        </p:txBody>
      </p:sp>
      <p:sp>
        <p:nvSpPr>
          <p:cNvPr id="10" name="Nyíl: lefelé mutató 9">
            <a:extLst>
              <a:ext uri="{FF2B5EF4-FFF2-40B4-BE49-F238E27FC236}">
                <a16:creationId xmlns:a16="http://schemas.microsoft.com/office/drawing/2014/main" id="{550E2287-1828-4F6D-BFB8-8CBEA1F62473}"/>
              </a:ext>
            </a:extLst>
          </p:cNvPr>
          <p:cNvSpPr/>
          <p:nvPr/>
        </p:nvSpPr>
        <p:spPr>
          <a:xfrm rot="19300526">
            <a:off x="6688102" y="2216410"/>
            <a:ext cx="345757" cy="137579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u-HU"/>
          </a:p>
        </p:txBody>
      </p:sp>
      <p:sp>
        <p:nvSpPr>
          <p:cNvPr id="12" name="Nyíl: lefelé mutató 11">
            <a:extLst>
              <a:ext uri="{FF2B5EF4-FFF2-40B4-BE49-F238E27FC236}">
                <a16:creationId xmlns:a16="http://schemas.microsoft.com/office/drawing/2014/main" id="{CBB0CA28-C322-4D0F-BA00-8BDED6AB7C33}"/>
              </a:ext>
            </a:extLst>
          </p:cNvPr>
          <p:cNvSpPr/>
          <p:nvPr/>
        </p:nvSpPr>
        <p:spPr>
          <a:xfrm>
            <a:off x="5751623" y="3933619"/>
            <a:ext cx="392002" cy="158135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CDD4314-5601-4A9B-8685-2BC2B8EF2FE4}"/>
              </a:ext>
            </a:extLst>
          </p:cNvPr>
          <p:cNvSpPr/>
          <p:nvPr/>
        </p:nvSpPr>
        <p:spPr>
          <a:xfrm>
            <a:off x="981075" y="6189031"/>
            <a:ext cx="1352550" cy="303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449277B7-1C73-498A-AA5E-090FD5DB5739}"/>
              </a:ext>
            </a:extLst>
          </p:cNvPr>
          <p:cNvSpPr/>
          <p:nvPr/>
        </p:nvSpPr>
        <p:spPr>
          <a:xfrm rot="20711297">
            <a:off x="1388163" y="4803924"/>
            <a:ext cx="942798" cy="4229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7341ECE3-2556-48FA-9499-84DBC55D61D9}"/>
              </a:ext>
            </a:extLst>
          </p:cNvPr>
          <p:cNvSpPr/>
          <p:nvPr/>
        </p:nvSpPr>
        <p:spPr>
          <a:xfrm>
            <a:off x="7720716" y="5340350"/>
            <a:ext cx="328391" cy="368446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270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B684FF-5E12-4099-BA2E-7400621B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6091"/>
            <a:ext cx="6878139" cy="661852"/>
          </a:xfrm>
        </p:spPr>
        <p:txBody>
          <a:bodyPr>
            <a:normAutofit fontScale="90000"/>
          </a:bodyPr>
          <a:lstStyle/>
          <a:p>
            <a:pPr algn="ctr"/>
            <a:r>
              <a:rPr lang="hu-HU" b="1" u="sng" cap="small" dirty="0">
                <a:solidFill>
                  <a:schemeClr val="accent6">
                    <a:lumMod val="75000"/>
                  </a:schemeClr>
                </a:solidFill>
              </a:rPr>
              <a:t>A weboldal kezdőlapja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8699E2-46BA-4CF5-8ED8-36E18CA58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26" y="902810"/>
            <a:ext cx="7886700" cy="4351338"/>
          </a:xfrm>
        </p:spPr>
        <p:txBody>
          <a:bodyPr/>
          <a:lstStyle/>
          <a:p>
            <a:r>
              <a:rPr lang="hu-HU" sz="2000" b="1" dirty="0"/>
              <a:t>A Kezdőlap </a:t>
            </a:r>
            <a:r>
              <a:rPr lang="hu-HU" sz="2000" b="1" dirty="0" err="1"/>
              <a:t>Header</a:t>
            </a:r>
            <a:r>
              <a:rPr lang="hu-HU" sz="2000" b="1" dirty="0"/>
              <a:t> része és Menüsora </a:t>
            </a:r>
          </a:p>
          <a:p>
            <a:pPr marL="0" indent="0">
              <a:buNone/>
            </a:pPr>
            <a:endParaRPr lang="hu-HU" sz="2400" dirty="0"/>
          </a:p>
          <a:p>
            <a:pPr marL="0" indent="0">
              <a:buNone/>
            </a:pPr>
            <a:endParaRPr lang="hu-HU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hu-HU" sz="2400" b="1" dirty="0"/>
              <a:t>`</a:t>
            </a:r>
            <a:r>
              <a:rPr lang="hu-HU" sz="2000" b="1" dirty="0"/>
              <a:t>Rólunk` szekció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39F0809-959B-42D5-BF1D-6A97FFA96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4" r="8495"/>
          <a:stretch/>
        </p:blipFill>
        <p:spPr>
          <a:xfrm>
            <a:off x="646067" y="1299004"/>
            <a:ext cx="7547974" cy="86358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027D1C0-2A8B-4F35-A8D9-A5D92066A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67" y="2558786"/>
            <a:ext cx="7643769" cy="3275899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8644077F-36FB-425B-B945-56563596240F}"/>
              </a:ext>
            </a:extLst>
          </p:cNvPr>
          <p:cNvSpPr txBox="1"/>
          <p:nvPr/>
        </p:nvSpPr>
        <p:spPr>
          <a:xfrm>
            <a:off x="369026" y="5955190"/>
            <a:ext cx="84788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lvl="0" indent="-87313">
              <a:buSzPts val="1000"/>
              <a:buFont typeface="Symbol" panose="05050102010706020507" pitchFamily="18" charset="2"/>
              <a:buChar char=""/>
              <a:tabLst>
                <a:tab pos="87313" algn="l"/>
              </a:tabLst>
            </a:pPr>
            <a:r>
              <a:rPr lang="hu-HU" sz="1600" dirty="0">
                <a:effectLst/>
                <a:ea typeface="Times New Roman" panose="02020603050405020304" pitchFamily="18" charset="0"/>
                <a:cs typeface="Segoe UI Emoji" panose="020B0502040204020203" pitchFamily="34" charset="0"/>
              </a:rPr>
              <a:t>🏞️</a:t>
            </a:r>
            <a:r>
              <a:rPr lang="hu-HU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6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Helyi közösség</a:t>
            </a:r>
            <a:r>
              <a:rPr lang="hu-HU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hu-HU" sz="16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Miskolc, Ózd, Kazincbarcika </a:t>
            </a:r>
            <a:r>
              <a:rPr lang="hu-HU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említése erősíti a regionális identitást.</a:t>
            </a:r>
          </a:p>
          <a:p>
            <a:pPr marL="87313" lvl="0" indent="-87313">
              <a:buSzPts val="1000"/>
              <a:buFont typeface="Symbol" panose="05050102010706020507" pitchFamily="18" charset="2"/>
              <a:buChar char=""/>
              <a:tabLst>
                <a:tab pos="87313" algn="l"/>
              </a:tabLst>
            </a:pPr>
            <a:r>
              <a:rPr lang="hu-HU" sz="16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Látványos funkcióelemek</a:t>
            </a:r>
            <a:r>
              <a:rPr lang="hu-HU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: lekerekített képek, ún. </a:t>
            </a:r>
            <a:r>
              <a:rPr lang="hu-HU" sz="16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cselekvésre ösztönző gombok </a:t>
            </a:r>
            <a:r>
              <a:rPr lang="hu-HU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– mind a 6 részbe </a:t>
            </a:r>
            <a:r>
              <a:rPr lang="hu-HU" sz="16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hivatkozások</a:t>
            </a:r>
            <a:r>
              <a:rPr lang="hu-HU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 vannak beépítve, amelyek az adott város aloldalára visznek.</a:t>
            </a:r>
          </a:p>
        </p:txBody>
      </p:sp>
    </p:spTree>
    <p:extLst>
      <p:ext uri="{BB962C8B-B14F-4D97-AF65-F5344CB8AC3E}">
        <p14:creationId xmlns:p14="http://schemas.microsoft.com/office/powerpoint/2010/main" val="66778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B684FF-5E12-4099-BA2E-7400621B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2135"/>
            <a:ext cx="6817179" cy="600345"/>
          </a:xfrm>
        </p:spPr>
        <p:txBody>
          <a:bodyPr>
            <a:normAutofit fontScale="90000"/>
          </a:bodyPr>
          <a:lstStyle/>
          <a:p>
            <a:pPr algn="ctr"/>
            <a:r>
              <a:rPr lang="hu-HU" b="1" u="sng" cap="small" spc="150" dirty="0">
                <a:solidFill>
                  <a:schemeClr val="accent6">
                    <a:lumMod val="75000"/>
                  </a:schemeClr>
                </a:solidFill>
              </a:rPr>
              <a:t>A kezdőoldal értékei</a:t>
            </a:r>
          </a:p>
        </p:txBody>
      </p:sp>
      <p:pic>
        <p:nvPicPr>
          <p:cNvPr id="4" name="Ábra 5">
            <a:extLst>
              <a:ext uri="{FF2B5EF4-FFF2-40B4-BE49-F238E27FC236}">
                <a16:creationId xmlns:a16="http://schemas.microsoft.com/office/drawing/2014/main" id="{FF65046A-3312-4EAA-859A-703F5EC0E85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349" t="10996" r="4162" b="7809"/>
          <a:stretch/>
        </p:blipFill>
        <p:spPr bwMode="auto">
          <a:xfrm>
            <a:off x="388823" y="2156484"/>
            <a:ext cx="6669813" cy="30634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Ábra 4">
            <a:extLst>
              <a:ext uri="{FF2B5EF4-FFF2-40B4-BE49-F238E27FC236}">
                <a16:creationId xmlns:a16="http://schemas.microsoft.com/office/drawing/2014/main" id="{708AA080-EC6D-4082-8449-A23690BC9ED2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917518" y="1024414"/>
            <a:ext cx="4239441" cy="100965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54D02F72-45AD-4DD3-8024-752C3B335A63}"/>
              </a:ext>
            </a:extLst>
          </p:cNvPr>
          <p:cNvSpPr txBox="1"/>
          <p:nvPr/>
        </p:nvSpPr>
        <p:spPr>
          <a:xfrm>
            <a:off x="7061323" y="1443649"/>
            <a:ext cx="1950721" cy="37762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9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accent1"/>
            </a:solidFill>
          </a:ln>
        </p:spPr>
        <p:txBody>
          <a:bodyPr wrap="square" anchor="ctr" anchorCtr="1">
            <a:normAutofit lnSpcReduction="10000"/>
          </a:bodyPr>
          <a:lstStyle/>
          <a:p>
            <a:pPr algn="ctr">
              <a:spcBef>
                <a:spcPts val="1390"/>
              </a:spcBef>
              <a:spcAft>
                <a:spcPts val="1390"/>
              </a:spcAft>
            </a:pPr>
            <a:r>
              <a:rPr lang="hu-HU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Egy igazán kiemelkedő</a:t>
            </a:r>
            <a:r>
              <a:rPr lang="hu-H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hu-HU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93-as SEO pontszám </a:t>
            </a:r>
            <a:r>
              <a:rPr lang="hu-H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főleg egy új oldalnál – ez azt jelenti, hogy technikailag jól van felépítve, gyorsan töltődik, mobilbarát, és a tartalom is releváns. Ez már </a:t>
            </a:r>
            <a:r>
              <a:rPr lang="hu-H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egyre ink</a:t>
            </a:r>
            <a:r>
              <a:rPr lang="hu-H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ább </a:t>
            </a:r>
            <a:r>
              <a:rPr lang="hu-HU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profi</a:t>
            </a:r>
            <a:r>
              <a:rPr lang="hu-H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oldal benyomását kelti.</a:t>
            </a:r>
            <a:br>
              <a:rPr lang="hu-H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hu-H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/AI alapú értékelés/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E3F9836-024C-4D15-9887-63ACEE266D26}"/>
              </a:ext>
            </a:extLst>
          </p:cNvPr>
          <p:cNvSpPr txBox="1"/>
          <p:nvPr/>
        </p:nvSpPr>
        <p:spPr>
          <a:xfrm>
            <a:off x="161108" y="5342356"/>
            <a:ext cx="81207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hu-HU" sz="1600" dirty="0">
                <a:effectLst/>
                <a:ea typeface="Times New Roman" panose="02020603050405020304" pitchFamily="18" charset="0"/>
                <a:cs typeface="Segoe UI Emoji" panose="020B0502040204020203" pitchFamily="34" charset="0"/>
              </a:rPr>
              <a:t>🌱</a:t>
            </a:r>
            <a:r>
              <a:rPr lang="hu-HU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6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Fenntarthatóság és felelősség</a:t>
            </a:r>
            <a:r>
              <a:rPr lang="hu-HU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A mottókban megjelenik a természet tisztelete és a közösségi értékek támogatása.</a:t>
            </a:r>
            <a:endParaRPr lang="hu-H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hu-HU" sz="1600" dirty="0">
                <a:effectLst/>
                <a:ea typeface="Times New Roman" panose="02020603050405020304" pitchFamily="18" charset="0"/>
                <a:cs typeface="Segoe UI Emoji" panose="020B0502040204020203" pitchFamily="34" charset="0"/>
              </a:rPr>
              <a:t>😊</a:t>
            </a:r>
            <a:r>
              <a:rPr lang="hu-HU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6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Élményközpontúság</a:t>
            </a:r>
            <a:r>
              <a:rPr lang="hu-HU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A „kaland mosollyal végződik” és „emlékeket adunk” típusú üzenetek érzelmi kötődést építenek.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hu-HU" sz="1600" dirty="0">
                <a:ea typeface="Calibri" panose="020F0502020204030204" pitchFamily="34" charset="0"/>
                <a:cs typeface="Times New Roman" panose="02020603050405020304" pitchFamily="18" charset="0"/>
              </a:rPr>
              <a:t>A színes </a:t>
            </a:r>
            <a:r>
              <a:rPr lang="hu-HU" sz="16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Icon-boxok</a:t>
            </a:r>
            <a:r>
              <a:rPr lang="hu-HU" sz="1600" dirty="0">
                <a:ea typeface="Calibri" panose="020F0502020204030204" pitchFamily="34" charset="0"/>
                <a:cs typeface="Times New Roman" panose="02020603050405020304" pitchFamily="18" charset="0"/>
              </a:rPr>
              <a:t> használata fokozza a vizuális élményt.</a:t>
            </a:r>
            <a:endParaRPr lang="hu-H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30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B684FF-5E12-4099-BA2E-7400621B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6747510" cy="1080497"/>
          </a:xfrm>
        </p:spPr>
        <p:txBody>
          <a:bodyPr>
            <a:normAutofit/>
          </a:bodyPr>
          <a:lstStyle/>
          <a:p>
            <a:pPr algn="ctr"/>
            <a:r>
              <a:rPr lang="hu-HU" b="1" u="sng" cap="small" dirty="0">
                <a:solidFill>
                  <a:schemeClr val="accent6">
                    <a:lumMod val="75000"/>
                  </a:schemeClr>
                </a:solidFill>
              </a:rPr>
              <a:t>A kezdőoldal fontos elemei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8699E2-46BA-4CF5-8ED8-36E18CA58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445623"/>
            <a:ext cx="8351519" cy="1112610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hu-HU" sz="2900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hu-HU" sz="2900" b="1" dirty="0"/>
              <a:t>Bejelentkezési és vélemény-nyilvánító űrlapok használata az interaktív kommunikációhoz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hu-HU" sz="2900" b="1" dirty="0"/>
              <a:t>Kapcsolatok szekcióban elérhetőségi adatok, térkép </a:t>
            </a:r>
            <a:r>
              <a:rPr lang="hu-HU" sz="2900" b="1" dirty="0" err="1"/>
              <a:t>plugin</a:t>
            </a:r>
            <a:r>
              <a:rPr lang="hu-HU" sz="2900" b="1" dirty="0"/>
              <a:t>,</a:t>
            </a:r>
            <a:br>
              <a:rPr lang="hu-HU" sz="2900" b="1" dirty="0"/>
            </a:br>
            <a:r>
              <a:rPr lang="hu-HU" sz="2900" b="1" dirty="0"/>
              <a:t>Sitemap (= Oldallinkek) alkalmazása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493D7C3-C107-497D-B4D1-C9E760654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85" r="3048" b="19111"/>
          <a:stretch/>
        </p:blipFill>
        <p:spPr>
          <a:xfrm>
            <a:off x="230771" y="2960121"/>
            <a:ext cx="4341229" cy="342033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4B10247E-1FF8-4FCF-85BD-B8C085DE3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2558233"/>
            <a:ext cx="4032069" cy="393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6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B684FF-5E12-4099-BA2E-7400621B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90" y="295458"/>
            <a:ext cx="6782344" cy="941160"/>
          </a:xfrm>
        </p:spPr>
        <p:txBody>
          <a:bodyPr/>
          <a:lstStyle/>
          <a:p>
            <a:pPr algn="ctr"/>
            <a:r>
              <a:rPr lang="hu-HU" b="1" u="sng" cap="small" dirty="0">
                <a:solidFill>
                  <a:schemeClr val="accent6">
                    <a:lumMod val="75000"/>
                  </a:schemeClr>
                </a:solidFill>
              </a:rPr>
              <a:t>Céginfó/elérhetőségek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8699E2-46BA-4CF5-8ED8-36E18CA58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" y="1393371"/>
            <a:ext cx="4096567" cy="5169171"/>
          </a:xfrm>
          <a:solidFill>
            <a:schemeClr val="accent1">
              <a:lumMod val="40000"/>
              <a:lumOff val="60000"/>
            </a:schemeClr>
          </a:solidFill>
          <a:ln w="15875"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9017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hu-H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Egyszerűsége ellenére ez az oldal sok fontos tartalmi elemmel rendelkezik.</a:t>
            </a:r>
            <a:r>
              <a:rPr lang="hu-HU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Meg</a:t>
            </a:r>
            <a:r>
              <a:rPr lang="hu-H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jelenítettem rajta:</a:t>
            </a:r>
          </a:p>
          <a:p>
            <a:pPr marL="374650" indent="-374650">
              <a:lnSpc>
                <a:spcPct val="100000"/>
              </a:lnSpc>
              <a:spcBef>
                <a:spcPts val="0"/>
              </a:spcBef>
            </a:pPr>
            <a:r>
              <a:rPr lang="hu-H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honlapunk nevét,</a:t>
            </a:r>
            <a:endParaRPr lang="hu-H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hu-H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leírását,</a:t>
            </a:r>
            <a:endParaRPr lang="hu-H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hu-H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logónkat,</a:t>
            </a:r>
            <a:endParaRPr lang="hu-H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hu-H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Weboldalunk üzemeltetőjét, technikai adatokat,</a:t>
            </a:r>
            <a:endParaRPr lang="hu-H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hu-H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projektcsapat tagjait,</a:t>
            </a:r>
            <a:endParaRPr lang="hu-H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hu-H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elérhetőségeket,</a:t>
            </a:r>
            <a:endParaRPr lang="hu-H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hu-H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közösségi ikonokat, </a:t>
            </a:r>
            <a:r>
              <a:rPr lang="hu-H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amelyek jól felismerhetőek, vizuálisan is segítik a navigációt.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tabLst>
                <a:tab pos="457200" algn="l"/>
              </a:tabLst>
            </a:pPr>
            <a:r>
              <a:rPr lang="hu-HU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űrlapmezőket,</a:t>
            </a:r>
            <a:r>
              <a:rPr lang="hu-H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amelyek logikus rendezettsége és a * karakterrel jelölt kötelező mezők segítik a kitöltést.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hu-H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hu-H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felhasználói élményt (UX) fokozza az Interaktivitás </a:t>
            </a:r>
            <a:r>
              <a:rPr lang="hu-H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hozzászólási lehetőség, közösségi média integrációja.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"/>
              <a:tabLst>
                <a:tab pos="457200" algn="l"/>
              </a:tabLst>
            </a:pPr>
            <a:r>
              <a:rPr lang="hu-H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Listajeles felsorolások</a:t>
            </a:r>
            <a:r>
              <a:rPr lang="hu-H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használtam.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hu-H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Ún. </a:t>
            </a:r>
            <a:r>
              <a:rPr lang="hu-H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cselekvésre ösztönző gombok</a:t>
            </a:r>
            <a:r>
              <a:rPr lang="hu-H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helyeztem   el, amiknek a hátterét színátmenetesre állítottam – élénk ciánkéktől élénk liláig.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hu-HU" sz="1400" dirty="0"/>
              <a:t>Különleges bővítménye a Google-</a:t>
            </a:r>
            <a:r>
              <a:rPr lang="hu-HU" sz="1400" dirty="0" err="1"/>
              <a:t>nak</a:t>
            </a:r>
            <a:r>
              <a:rPr lang="hu-HU" sz="1400" dirty="0"/>
              <a:t> a </a:t>
            </a:r>
            <a:r>
              <a:rPr lang="hu-HU" sz="1400" dirty="0" err="1"/>
              <a:t>Full</a:t>
            </a:r>
            <a:r>
              <a:rPr lang="hu-HU" sz="1400" dirty="0"/>
              <a:t> </a:t>
            </a:r>
            <a:r>
              <a:rPr lang="hu-HU" sz="1400" dirty="0" err="1"/>
              <a:t>ScreenCapture</a:t>
            </a:r>
            <a:r>
              <a:rPr lang="hu-HU" sz="1400" dirty="0"/>
              <a:t> opció.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1D7AA88-3403-4F75-BE27-834F2A3022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5" r="628"/>
          <a:stretch/>
        </p:blipFill>
        <p:spPr>
          <a:xfrm>
            <a:off x="5322850" y="1393371"/>
            <a:ext cx="2758703" cy="51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4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Az </a:t>
            </a:r>
            <a:r>
              <a:rPr lang="hu-HU" b="1" dirty="0" smtClean="0"/>
              <a:t>alkalmazott</a:t>
            </a:r>
            <a:r>
              <a:rPr lang="hu-HU" dirty="0" smtClean="0"/>
              <a:t> tervezési módszerek.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b="1" dirty="0"/>
              <a:t>6. Egyszerű logó és megjelenése a navigációban</a:t>
            </a:r>
          </a:p>
          <a:p>
            <a:r>
              <a:rPr lang="hu-HU" dirty="0"/>
              <a:t>Készült egy </a:t>
            </a:r>
            <a:r>
              <a:rPr lang="hu-HU" b="1" dirty="0"/>
              <a:t>egyszerű, letisztult logó</a:t>
            </a:r>
            <a:r>
              <a:rPr lang="hu-HU" dirty="0"/>
              <a:t> a klubhoz.</a:t>
            </a:r>
          </a:p>
          <a:p>
            <a:r>
              <a:rPr lang="hu-HU" dirty="0"/>
              <a:t>A logó megjelenik a weboldal </a:t>
            </a:r>
            <a:r>
              <a:rPr lang="hu-HU" b="1" dirty="0"/>
              <a:t>navigációs sávjában</a:t>
            </a:r>
            <a:r>
              <a:rPr lang="hu-HU" dirty="0"/>
              <a:t>, általában a bal felső sarokban.</a:t>
            </a:r>
          </a:p>
          <a:p>
            <a:r>
              <a:rPr lang="hu-HU" b="1" dirty="0"/>
              <a:t>7. Térkép beágyazása</a:t>
            </a:r>
          </a:p>
          <a:p>
            <a:r>
              <a:rPr lang="hu-HU" dirty="0"/>
              <a:t>Az </a:t>
            </a:r>
            <a:r>
              <a:rPr lang="hu-HU" b="1" dirty="0"/>
              <a:t>elérhetőségek szekcióban</a:t>
            </a:r>
            <a:r>
              <a:rPr lang="hu-HU" dirty="0"/>
              <a:t> megjelenik egy </a:t>
            </a:r>
            <a:r>
              <a:rPr lang="hu-HU" b="1" dirty="0"/>
              <a:t>Google </a:t>
            </a:r>
            <a:r>
              <a:rPr lang="hu-HU" b="1" dirty="0" err="1"/>
              <a:t>Maps</a:t>
            </a:r>
            <a:r>
              <a:rPr lang="hu-HU" b="1" dirty="0"/>
              <a:t> </a:t>
            </a:r>
            <a:r>
              <a:rPr lang="hu-HU" b="1" dirty="0" err="1"/>
              <a:t>plugin</a:t>
            </a:r>
            <a:r>
              <a:rPr lang="hu-HU" dirty="0"/>
              <a:t> vagy beágyazott térkép, amely pontosan mutatja a klub helyét.</a:t>
            </a:r>
          </a:p>
          <a:p>
            <a:r>
              <a:rPr lang="hu-HU" b="1" dirty="0"/>
              <a:t>8. </a:t>
            </a:r>
            <a:r>
              <a:rPr lang="hu-HU" b="1" dirty="0" err="1"/>
              <a:t>Reszponzív</a:t>
            </a:r>
            <a:r>
              <a:rPr lang="hu-HU" b="1" dirty="0"/>
              <a:t> megjelenés</a:t>
            </a:r>
          </a:p>
          <a:p>
            <a:r>
              <a:rPr lang="hu-HU" dirty="0" smtClean="0"/>
              <a:t>A weboldal </a:t>
            </a:r>
            <a:r>
              <a:rPr lang="hu-HU" b="1" dirty="0" err="1" smtClean="0"/>
              <a:t>reszponzív</a:t>
            </a:r>
            <a:r>
              <a:rPr lang="hu-HU" dirty="0" smtClean="0"/>
              <a:t>, azaz </a:t>
            </a:r>
            <a:r>
              <a:rPr lang="hu-HU" b="1" dirty="0" smtClean="0"/>
              <a:t>mobiltelefonon és </a:t>
            </a:r>
            <a:r>
              <a:rPr lang="hu-HU" b="1" dirty="0" err="1" smtClean="0"/>
              <a:t>tableten</a:t>
            </a:r>
            <a:r>
              <a:rPr lang="hu-HU" dirty="0" smtClean="0"/>
              <a:t> is megfelelően jelenik meg.</a:t>
            </a:r>
          </a:p>
          <a:p>
            <a:r>
              <a:rPr lang="hu-HU" dirty="0" smtClean="0"/>
              <a:t>A menük, képek és űrlapok jól igazodnak a különböző képernyőméretekhez.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4129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A </a:t>
            </a:r>
            <a:r>
              <a:rPr lang="hu-HU" b="1" dirty="0" smtClean="0"/>
              <a:t>választott</a:t>
            </a:r>
            <a:r>
              <a:rPr lang="hu-HU" dirty="0" smtClean="0"/>
              <a:t> CMS keretrendszer,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A WordPress egy nyílt forráskódú tartalomkezelő rendszer, amely rugalmasan </a:t>
            </a:r>
            <a:r>
              <a:rPr lang="hu-HU" dirty="0" err="1" smtClean="0"/>
              <a:t>testreszabható</a:t>
            </a:r>
            <a:r>
              <a:rPr lang="hu-HU" dirty="0" smtClean="0"/>
              <a:t> bővítmények és sablonok segítségével. Könnyen kezelhető </a:t>
            </a:r>
            <a:r>
              <a:rPr lang="hu-HU" dirty="0" err="1" smtClean="0"/>
              <a:t>adminfelületet</a:t>
            </a:r>
            <a:r>
              <a:rPr lang="hu-HU" dirty="0" smtClean="0"/>
              <a:t> biztosít, így technikai tudás nélkül is egyszerű a tartalomfrissítés. Nagy közösségi támogatottságának köszönhetően rengeteg oktatóanyag, fórum és megoldás áll rendelkezésre. Mobilbarát és </a:t>
            </a:r>
            <a:r>
              <a:rPr lang="hu-HU" dirty="0" err="1" smtClean="0"/>
              <a:t>reszponzív</a:t>
            </a:r>
            <a:r>
              <a:rPr lang="hu-HU" dirty="0" smtClean="0"/>
              <a:t> sablonokat kínál, így a weboldal minden eszközön jól jelenik meg. A bővítmények segítségével gyorsan integrálhatók funkciók, például eseménynaptár, kapcsolati űrlap vagy térkép. A biztonságot rendszeres frissítések és különféle biztonsági bővítmények garantálják. Összességében a WordPress kiváló választás egy sportklub közösségi weboldalához, mivel egyszerre profi, költséghatékony és könnyen kezelhető.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6585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zetta">
  <a:themeElements>
    <a:clrScheme name="Fazet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Fazetta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90C226"/>
    </a:accent1>
    <a:accent2>
      <a:srgbClr val="54A021"/>
    </a:accent2>
    <a:accent3>
      <a:srgbClr val="E6B91E"/>
    </a:accent3>
    <a:accent4>
      <a:srgbClr val="E76618"/>
    </a:accent4>
    <a:accent5>
      <a:srgbClr val="C42F1A"/>
    </a:accent5>
    <a:accent6>
      <a:srgbClr val="918655"/>
    </a:accent6>
    <a:hlink>
      <a:srgbClr val="99CA3C"/>
    </a:hlink>
    <a:folHlink>
      <a:srgbClr val="B9D181"/>
    </a:folHlink>
  </a:clrScheme>
</a:themeOverride>
</file>

<file path=ppt/theme/themeOverride2.xml><?xml version="1.0" encoding="utf-8"?>
<a:themeOverride xmlns:a="http://schemas.openxmlformats.org/drawingml/2006/main">
  <a:clrScheme name="Fazetta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90C226"/>
    </a:accent1>
    <a:accent2>
      <a:srgbClr val="54A021"/>
    </a:accent2>
    <a:accent3>
      <a:srgbClr val="E6B91E"/>
    </a:accent3>
    <a:accent4>
      <a:srgbClr val="E76618"/>
    </a:accent4>
    <a:accent5>
      <a:srgbClr val="C42F1A"/>
    </a:accent5>
    <a:accent6>
      <a:srgbClr val="918655"/>
    </a:accent6>
    <a:hlink>
      <a:srgbClr val="99CA3C"/>
    </a:hlink>
    <a:folHlink>
      <a:srgbClr val="B9D18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1220</Words>
  <Application>Microsoft Office PowerPoint</Application>
  <PresentationFormat>Diavetítés a képernyőre (4:3 oldalarány)</PresentationFormat>
  <Paragraphs>155</Paragraphs>
  <Slides>18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12</vt:i4>
      </vt:variant>
      <vt:variant>
        <vt:lpstr>Téma</vt:lpstr>
      </vt:variant>
      <vt:variant>
        <vt:i4>2</vt:i4>
      </vt:variant>
      <vt:variant>
        <vt:lpstr>Diacímek</vt:lpstr>
      </vt:variant>
      <vt:variant>
        <vt:i4>18</vt:i4>
      </vt:variant>
    </vt:vector>
  </HeadingPairs>
  <TitlesOfParts>
    <vt:vector size="32" baseType="lpstr">
      <vt:lpstr>Aptos</vt:lpstr>
      <vt:lpstr>Arial</vt:lpstr>
      <vt:lpstr>Cabin</vt:lpstr>
      <vt:lpstr>Calibri</vt:lpstr>
      <vt:lpstr>Calibri Light</vt:lpstr>
      <vt:lpstr>Segoe UI Emoji</vt:lpstr>
      <vt:lpstr>Symbol</vt:lpstr>
      <vt:lpstr>Times New Roman</vt:lpstr>
      <vt:lpstr>Trebuchet MS</vt:lpstr>
      <vt:lpstr>Webdings</vt:lpstr>
      <vt:lpstr>Wingdings</vt:lpstr>
      <vt:lpstr>Wingdings 3</vt:lpstr>
      <vt:lpstr>Office-téma</vt:lpstr>
      <vt:lpstr>Fazetta</vt:lpstr>
      <vt:lpstr>SPORTOS BORSOD SPORTEGYESÜLET</vt:lpstr>
      <vt:lpstr> A vizsgaprojekt</vt:lpstr>
      <vt:lpstr>Fontos technikai opciók</vt:lpstr>
      <vt:lpstr>A weboldal kezdőlapja</vt:lpstr>
      <vt:lpstr>A kezdőoldal értékei</vt:lpstr>
      <vt:lpstr>A kezdőoldal fontos elemei</vt:lpstr>
      <vt:lpstr>Céginfó/elérhetőségek</vt:lpstr>
      <vt:lpstr>Az alkalmazott tervezési módszerek.</vt:lpstr>
      <vt:lpstr>A választott CMS keretrendszer,</vt:lpstr>
      <vt:lpstr>A Miskolci szakágkínálatunk weboldal fő funkciói és működése.</vt:lpstr>
      <vt:lpstr>A csapaton belüli munkamegosztást, használt projektszervezési eszközök.</vt:lpstr>
      <vt:lpstr>Örömmel mutatom be a sportünnepségi weboldalam!</vt:lpstr>
      <vt:lpstr>Története, elhelyezkedése, megközelítése</vt:lpstr>
      <vt:lpstr>A weboldal létrehozás célja</vt:lpstr>
      <vt:lpstr>Választott CMS keretrendszer és használata</vt:lpstr>
      <vt:lpstr>Weboldal funkciói és működése</vt:lpstr>
      <vt:lpstr>PowerPoint-bemutató</vt:lpstr>
      <vt:lpstr>Köszönöm a figyelmet!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SPORTOS BORSOD SPORTEGYESÜLET</dc:title>
  <dc:creator>Natália Nagyné Száva</dc:creator>
  <cp:lastModifiedBy>KÁLMÁN</cp:lastModifiedBy>
  <cp:revision>25</cp:revision>
  <dcterms:created xsi:type="dcterms:W3CDTF">2025-10-05T21:24:37Z</dcterms:created>
  <dcterms:modified xsi:type="dcterms:W3CDTF">2025-10-06T17:48:46Z</dcterms:modified>
</cp:coreProperties>
</file>